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8" r:id="rId2"/>
    <p:sldId id="259" r:id="rId3"/>
    <p:sldId id="260" r:id="rId4"/>
    <p:sldId id="366" r:id="rId5"/>
    <p:sldId id="262" r:id="rId6"/>
    <p:sldId id="401" r:id="rId7"/>
    <p:sldId id="273" r:id="rId8"/>
    <p:sldId id="372" r:id="rId9"/>
    <p:sldId id="301" r:id="rId10"/>
    <p:sldId id="404" r:id="rId11"/>
    <p:sldId id="331" r:id="rId12"/>
    <p:sldId id="283" r:id="rId13"/>
    <p:sldId id="373" r:id="rId14"/>
    <p:sldId id="303" r:id="rId15"/>
    <p:sldId id="389" r:id="rId16"/>
    <p:sldId id="257" r:id="rId17"/>
    <p:sldId id="413" r:id="rId18"/>
    <p:sldId id="307" r:id="rId19"/>
    <p:sldId id="332" r:id="rId20"/>
    <p:sldId id="320" r:id="rId21"/>
    <p:sldId id="336" r:id="rId22"/>
    <p:sldId id="337" r:id="rId23"/>
    <p:sldId id="380" r:id="rId24"/>
    <p:sldId id="339" r:id="rId25"/>
    <p:sldId id="381" r:id="rId26"/>
    <p:sldId id="342" r:id="rId27"/>
    <p:sldId id="397" r:id="rId28"/>
    <p:sldId id="414" r:id="rId29"/>
    <p:sldId id="344" r:id="rId30"/>
    <p:sldId id="345" r:id="rId31"/>
    <p:sldId id="382" r:id="rId32"/>
    <p:sldId id="347" r:id="rId33"/>
    <p:sldId id="398" r:id="rId34"/>
    <p:sldId id="383" r:id="rId35"/>
    <p:sldId id="350" r:id="rId36"/>
    <p:sldId id="408" r:id="rId37"/>
    <p:sldId id="356" r:id="rId38"/>
    <p:sldId id="412" r:id="rId39"/>
    <p:sldId id="256" r:id="rId40"/>
  </p:sldIdLst>
  <p:sldSz cx="9144000" cy="5143500" type="screen16x9"/>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udena Velazquez" initials="A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FD4"/>
    <a:srgbClr val="867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4" autoAdjust="0"/>
    <p:restoredTop sz="93391" autoAdjust="0"/>
  </p:normalViewPr>
  <p:slideViewPr>
    <p:cSldViewPr snapToGrid="0">
      <p:cViewPr varScale="1">
        <p:scale>
          <a:sx n="109" d="100"/>
          <a:sy n="109" d="100"/>
        </p:scale>
        <p:origin x="-104" y="-1472"/>
      </p:cViewPr>
      <p:guideLst>
        <p:guide orient="horz" pos="1620"/>
        <p:guide pos="2880"/>
      </p:guideLst>
    </p:cSldViewPr>
  </p:slideViewPr>
  <p:outlineViewPr>
    <p:cViewPr>
      <p:scale>
        <a:sx n="33" d="100"/>
        <a:sy n="33" d="100"/>
      </p:scale>
      <p:origin x="0" y="4048"/>
    </p:cViewPr>
  </p:outlineViewPr>
  <p:notesTextViewPr>
    <p:cViewPr>
      <p:scale>
        <a:sx n="1" d="1"/>
        <a:sy n="1" d="1"/>
      </p:scale>
      <p:origin x="0" y="0"/>
    </p:cViewPr>
  </p:notesTextViewPr>
  <p:sorterViewPr>
    <p:cViewPr>
      <p:scale>
        <a:sx n="200" d="100"/>
        <a:sy n="200" d="100"/>
      </p:scale>
      <p:origin x="0" y="195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38446915"/>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685800" y="1597820"/>
            <a:ext cx="7772400" cy="1316830"/>
          </a:xfrm>
          <a:prstGeom prst="rect">
            <a:avLst/>
          </a:prstGeom>
        </p:spPr>
        <p:txBody>
          <a:bodyPr/>
          <a:lstStyle>
            <a:lvl1pPr>
              <a:defRPr sz="3600"/>
            </a:lvl1pPr>
          </a:lstStyle>
          <a:p>
            <a:pPr lvl="0">
              <a:defRPr sz="1800">
                <a:solidFill>
                  <a:srgbClr val="000000"/>
                </a:solidFill>
              </a:defRPr>
            </a:pPr>
            <a:r>
              <a:rPr sz="3600">
                <a:solidFill>
                  <a:srgbClr val="86754D"/>
                </a:solidFill>
              </a:rPr>
              <a:t>Title Text</a:t>
            </a:r>
          </a:p>
        </p:txBody>
      </p:sp>
      <p:sp>
        <p:nvSpPr>
          <p:cNvPr id="8" name="Shape 8"/>
          <p:cNvSpPr>
            <a:spLocks noGrp="1"/>
          </p:cNvSpPr>
          <p:nvPr>
            <p:ph type="body" idx="1"/>
          </p:nvPr>
        </p:nvSpPr>
        <p:spPr>
          <a:xfrm>
            <a:off x="1371600" y="2914650"/>
            <a:ext cx="6400800" cy="222885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 name="Shape 13"/>
          <p:cNvSpPr>
            <a:spLocks noGrp="1"/>
          </p:cNvSpPr>
          <p:nvPr>
            <p:ph type="title"/>
          </p:nvPr>
        </p:nvSpPr>
        <p:spPr>
          <a:xfrm>
            <a:off x="722312" y="3305176"/>
            <a:ext cx="7772401" cy="1838324"/>
          </a:xfrm>
          <a:prstGeom prst="rect">
            <a:avLst/>
          </a:prstGeom>
        </p:spPr>
        <p:txBody>
          <a:bodyPr/>
          <a:lstStyle>
            <a:lvl1pPr algn="l">
              <a:defRPr sz="4000"/>
            </a:lvl1pPr>
          </a:lstStyle>
          <a:p>
            <a:pPr lvl="0">
              <a:defRPr sz="1800">
                <a:solidFill>
                  <a:srgbClr val="000000"/>
                </a:solidFill>
              </a:defRPr>
            </a:pPr>
            <a:r>
              <a:rPr sz="4000">
                <a:solidFill>
                  <a:srgbClr val="86754D"/>
                </a:solidFill>
              </a:rPr>
              <a:t>Title Text</a:t>
            </a:r>
          </a:p>
        </p:txBody>
      </p:sp>
      <p:sp>
        <p:nvSpPr>
          <p:cNvPr id="14" name="Shape 14"/>
          <p:cNvSpPr>
            <a:spLocks noGrp="1"/>
          </p:cNvSpPr>
          <p:nvPr>
            <p:ph type="body" idx="1"/>
          </p:nvPr>
        </p:nvSpPr>
        <p:spPr>
          <a:xfrm>
            <a:off x="722312" y="894159"/>
            <a:ext cx="7772401" cy="2411016"/>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6" name="Shape 16"/>
          <p:cNvSpPr>
            <a:spLocks noGrp="1"/>
          </p:cNvSpPr>
          <p:nvPr>
            <p:ph type="title"/>
          </p:nvPr>
        </p:nvSpPr>
        <p:spPr>
          <a:xfrm>
            <a:off x="0" y="205978"/>
            <a:ext cx="9144000" cy="994173"/>
          </a:xfrm>
          <a:prstGeom prst="rect">
            <a:avLst/>
          </a:prstGeom>
        </p:spPr>
        <p:txBody>
          <a:bodyPr/>
          <a:lstStyle/>
          <a:p>
            <a:pPr lvl="0">
              <a:defRPr sz="1800">
                <a:solidFill>
                  <a:srgbClr val="000000"/>
                </a:solidFill>
              </a:defRPr>
            </a:pPr>
            <a:r>
              <a:rPr sz="2800">
                <a:solidFill>
                  <a:srgbClr val="86754D"/>
                </a:solidFill>
              </a:rPr>
              <a:t>Title Text</a:t>
            </a:r>
          </a:p>
        </p:txBody>
      </p:sp>
      <p:sp>
        <p:nvSpPr>
          <p:cNvPr id="17" name="Shape 17"/>
          <p:cNvSpPr>
            <a:spLocks noGrp="1"/>
          </p:cNvSpPr>
          <p:nvPr>
            <p:ph type="body" idx="1"/>
          </p:nvPr>
        </p:nvSpPr>
        <p:spPr>
          <a:xfrm>
            <a:off x="457200" y="1200150"/>
            <a:ext cx="4038600" cy="3943351"/>
          </a:xfrm>
          <a:prstGeom prst="rect">
            <a:avLst/>
          </a:prstGeom>
        </p:spPr>
        <p:txBody>
          <a:bodyPr/>
          <a:lstStyle>
            <a:lvl1pPr>
              <a:spcBef>
                <a:spcPts val="600"/>
              </a:spcBef>
              <a:defRPr sz="2800"/>
            </a:lvl1pPr>
            <a:lvl2pPr marL="790575" indent="-333375">
              <a:spcBef>
                <a:spcPts val="600"/>
              </a:spcBef>
              <a:defRPr sz="2800"/>
            </a:lvl2pPr>
            <a:lvl3pPr marL="1394460" indent="-480060">
              <a:spcBef>
                <a:spcPts val="600"/>
              </a:spcBef>
              <a:defRPr sz="2800"/>
            </a:lvl3pPr>
            <a:lvl4pPr marL="1905000" indent="-533400">
              <a:spcBef>
                <a:spcPts val="600"/>
              </a:spcBef>
              <a:defRPr sz="2800"/>
            </a:lvl4pPr>
            <a:lvl5pPr marL="2362200" indent="-5334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9" name="Shape 19"/>
          <p:cNvSpPr>
            <a:spLocks noGrp="1"/>
          </p:cNvSpPr>
          <p:nvPr>
            <p:ph type="title"/>
          </p:nvPr>
        </p:nvSpPr>
        <p:spPr>
          <a:xfrm>
            <a:off x="0" y="205978"/>
            <a:ext cx="9144000" cy="903736"/>
          </a:xfrm>
          <a:prstGeom prst="rect">
            <a:avLst/>
          </a:prstGeom>
        </p:spPr>
        <p:txBody>
          <a:bodyPr/>
          <a:lstStyle/>
          <a:p>
            <a:pPr lvl="0">
              <a:defRPr sz="1800">
                <a:solidFill>
                  <a:srgbClr val="000000"/>
                </a:solidFill>
              </a:defRPr>
            </a:pPr>
            <a:r>
              <a:rPr sz="2800">
                <a:solidFill>
                  <a:srgbClr val="86754D"/>
                </a:solidFill>
              </a:rPr>
              <a:t>Title Text</a:t>
            </a:r>
          </a:p>
        </p:txBody>
      </p:sp>
      <p:sp>
        <p:nvSpPr>
          <p:cNvPr id="20" name="Shape 20"/>
          <p:cNvSpPr>
            <a:spLocks noGrp="1"/>
          </p:cNvSpPr>
          <p:nvPr>
            <p:ph type="body" idx="1"/>
          </p:nvPr>
        </p:nvSpPr>
        <p:spPr>
          <a:xfrm>
            <a:off x="457200" y="1109713"/>
            <a:ext cx="4040188" cy="521445"/>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7" name="Shape 27"/>
          <p:cNvSpPr>
            <a:spLocks noGrp="1"/>
          </p:cNvSpPr>
          <p:nvPr>
            <p:ph type="title"/>
          </p:nvPr>
        </p:nvSpPr>
        <p:spPr>
          <a:xfrm>
            <a:off x="457204" y="0"/>
            <a:ext cx="3008315" cy="1076325"/>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28" name="Shape 28"/>
          <p:cNvSpPr>
            <a:spLocks noGrp="1"/>
          </p:cNvSpPr>
          <p:nvPr>
            <p:ph type="body" idx="1"/>
          </p:nvPr>
        </p:nvSpPr>
        <p:spPr>
          <a:xfrm>
            <a:off x="3575050" y="204789"/>
            <a:ext cx="5111750" cy="4938712"/>
          </a:xfrm>
          <a:prstGeom prst="rect">
            <a:avLst/>
          </a:prstGeom>
        </p:spPr>
        <p:txBody>
          <a:bodyPr/>
          <a:lstStyle>
            <a:lvl1pPr>
              <a:spcBef>
                <a:spcPts val="700"/>
              </a:spcBef>
              <a:defRPr sz="3200"/>
            </a:lvl1pPr>
            <a:lvl2pPr marL="783771" indent="-326571">
              <a:spcBef>
                <a:spcPts val="700"/>
              </a:spcBef>
              <a:defRPr sz="3200"/>
            </a:lvl2pPr>
            <a:lvl3pPr>
              <a:spcBef>
                <a:spcPts val="700"/>
              </a:spcBef>
              <a:defRPr sz="3200"/>
            </a:lvl3pPr>
            <a:lvl4pPr marL="1920239" indent="-548639">
              <a:spcBef>
                <a:spcPts val="700"/>
              </a:spcBef>
              <a:defRPr sz="3200"/>
            </a:lvl4pPr>
            <a:lvl5pPr marL="2377439" indent="-548639">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9" name="Shape 39"/>
          <p:cNvSpPr>
            <a:spLocks noGrp="1"/>
          </p:cNvSpPr>
          <p:nvPr>
            <p:ph type="title"/>
          </p:nvPr>
        </p:nvSpPr>
        <p:spPr>
          <a:xfrm>
            <a:off x="6629400" y="205979"/>
            <a:ext cx="2057400" cy="4937521"/>
          </a:xfrm>
          <a:prstGeom prst="rect">
            <a:avLst/>
          </a:prstGeom>
        </p:spPr>
        <p:txBody>
          <a:bodyPr/>
          <a:lstStyle/>
          <a:p>
            <a:pPr lvl="0">
              <a:defRPr sz="1800">
                <a:solidFill>
                  <a:srgbClr val="000000"/>
                </a:solidFill>
              </a:defRPr>
            </a:pPr>
            <a:r>
              <a:rPr sz="2800">
                <a:solidFill>
                  <a:srgbClr val="86754D"/>
                </a:solidFill>
              </a:rPr>
              <a:t>Title Text</a:t>
            </a:r>
          </a:p>
        </p:txBody>
      </p:sp>
      <p:sp>
        <p:nvSpPr>
          <p:cNvPr id="40" name="Shape 40"/>
          <p:cNvSpPr>
            <a:spLocks noGrp="1"/>
          </p:cNvSpPr>
          <p:nvPr>
            <p:ph type="body" idx="1"/>
          </p:nvPr>
        </p:nvSpPr>
        <p:spPr>
          <a:xfrm>
            <a:off x="457200" y="205979"/>
            <a:ext cx="6019800" cy="4937521"/>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44" name="Shape 44"/>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6" name="Shape 46"/>
          <p:cNvSpPr>
            <a:spLocks noGrp="1"/>
          </p:cNvSpPr>
          <p:nvPr>
            <p:ph type="title"/>
          </p:nvPr>
        </p:nvSpPr>
        <p:spPr>
          <a:xfrm>
            <a:off x="0" y="205978"/>
            <a:ext cx="9144000" cy="994172"/>
          </a:xfrm>
          <a:prstGeom prst="rect">
            <a:avLst/>
          </a:prstGeom>
        </p:spPr>
        <p:txBody>
          <a:bodyPr/>
          <a:lstStyle/>
          <a:p>
            <a:pPr lvl="0">
              <a:defRPr sz="1800">
                <a:solidFill>
                  <a:srgbClr val="000000"/>
                </a:solidFill>
              </a:defRPr>
            </a:pPr>
            <a:r>
              <a:rPr sz="2800">
                <a:solidFill>
                  <a:srgbClr val="86754D"/>
                </a:solidFill>
              </a:rPr>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Untitled-2.png"/>
          <p:cNvPicPr/>
          <p:nvPr/>
        </p:nvPicPr>
        <p:blipFill>
          <a:blip r:embed="rId11">
            <a:extLst/>
          </a:blip>
          <a:stretch>
            <a:fillRect/>
          </a:stretch>
        </p:blipFill>
        <p:spPr>
          <a:xfrm>
            <a:off x="0" y="4689347"/>
            <a:ext cx="9144000" cy="454155"/>
          </a:xfrm>
          <a:prstGeom prst="rect">
            <a:avLst/>
          </a:prstGeom>
          <a:ln w="12700">
            <a:miter lim="400000"/>
          </a:ln>
        </p:spPr>
      </p:pic>
      <p:sp>
        <p:nvSpPr>
          <p:cNvPr id="3" name="Shape 3"/>
          <p:cNvSpPr>
            <a:spLocks noGrp="1"/>
          </p:cNvSpPr>
          <p:nvPr>
            <p:ph type="title"/>
          </p:nvPr>
        </p:nvSpPr>
        <p:spPr>
          <a:xfrm>
            <a:off x="0" y="205978"/>
            <a:ext cx="9144000" cy="85725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solidFill>
                  <a:srgbClr val="000000"/>
                </a:solidFill>
              </a:defRPr>
            </a:pPr>
            <a:r>
              <a:rPr sz="2800">
                <a:solidFill>
                  <a:srgbClr val="86754D"/>
                </a:solidFill>
              </a:rPr>
              <a:t>Title Text</a:t>
            </a:r>
          </a:p>
        </p:txBody>
      </p:sp>
      <p:sp>
        <p:nvSpPr>
          <p:cNvPr id="4" name="Shape 4"/>
          <p:cNvSpPr>
            <a:spLocks noGrp="1"/>
          </p:cNvSpPr>
          <p:nvPr>
            <p:ph type="body" idx="1"/>
          </p:nvPr>
        </p:nvSpPr>
        <p:spPr>
          <a:xfrm>
            <a:off x="216353" y="1047750"/>
            <a:ext cx="8229601" cy="36611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 name="Shape 5"/>
          <p:cNvSpPr>
            <a:spLocks noGrp="1"/>
          </p:cNvSpPr>
          <p:nvPr>
            <p:ph type="sldNum" sz="quarter" idx="2"/>
          </p:nvPr>
        </p:nvSpPr>
        <p:spPr>
          <a:xfrm>
            <a:off x="6553200" y="4767264"/>
            <a:ext cx="2133600" cy="358141"/>
          </a:xfrm>
          <a:prstGeom prst="rect">
            <a:avLst/>
          </a:prstGeom>
          <a:ln w="12700">
            <a:miter lim="400000"/>
          </a:ln>
        </p:spPr>
        <p:txBody>
          <a:bodyPr lIns="45719" rIns="45719">
            <a:spAutoFit/>
          </a:bodyPr>
          <a:lstStyle>
            <a:lvl1pPr>
              <a:defRPr>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9" r:id="rId7"/>
    <p:sldLayoutId id="2147483660" r:id="rId8"/>
    <p:sldLayoutId id="2147483661" r:id="rId9"/>
  </p:sldLayoutIdLst>
  <p:transition xmlns:p14="http://schemas.microsoft.com/office/powerpoint/2010/main" spd="med"/>
  <p:txStyles>
    <p:titleStyle>
      <a:lvl1pPr algn="ctr" defTabSz="457200">
        <a:defRPr sz="28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p:titleStyle>
    <p:body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p:bodyStyle>
    <p:otherStyle>
      <a:lvl1pPr>
        <a:defRPr>
          <a:solidFill>
            <a:schemeClr val="tx1"/>
          </a:solidFill>
          <a:latin typeface="+mn-lt"/>
          <a:ea typeface="+mn-ea"/>
          <a:cs typeface="+mn-cs"/>
          <a:sym typeface="Calibri"/>
        </a:defRPr>
      </a:lvl1pPr>
      <a:lvl2pPr indent="457200">
        <a:defRPr>
          <a:solidFill>
            <a:schemeClr val="tx1"/>
          </a:solidFill>
          <a:latin typeface="+mn-lt"/>
          <a:ea typeface="+mn-ea"/>
          <a:cs typeface="+mn-cs"/>
          <a:sym typeface="Calibri"/>
        </a:defRPr>
      </a:lvl2pPr>
      <a:lvl3pPr indent="914400">
        <a:defRPr>
          <a:solidFill>
            <a:schemeClr val="tx1"/>
          </a:solidFill>
          <a:latin typeface="+mn-lt"/>
          <a:ea typeface="+mn-ea"/>
          <a:cs typeface="+mn-cs"/>
          <a:sym typeface="Calibri"/>
        </a:defRPr>
      </a:lvl3pPr>
      <a:lvl4pPr indent="1371600">
        <a:defRPr>
          <a:solidFill>
            <a:schemeClr val="tx1"/>
          </a:solidFill>
          <a:latin typeface="+mn-lt"/>
          <a:ea typeface="+mn-ea"/>
          <a:cs typeface="+mn-cs"/>
          <a:sym typeface="Calibri"/>
        </a:defRPr>
      </a:lvl4pPr>
      <a:lvl5pPr indent="1828800">
        <a:defRPr>
          <a:solidFill>
            <a:schemeClr val="tx1"/>
          </a:solidFill>
          <a:latin typeface="+mn-lt"/>
          <a:ea typeface="+mn-ea"/>
          <a:cs typeface="+mn-cs"/>
          <a:sym typeface="Calibri"/>
        </a:defRPr>
      </a:lvl5pPr>
      <a:lvl6pPr indent="2286000">
        <a:defRPr>
          <a:solidFill>
            <a:schemeClr val="tx1"/>
          </a:solidFill>
          <a:latin typeface="+mn-lt"/>
          <a:ea typeface="+mn-ea"/>
          <a:cs typeface="+mn-cs"/>
          <a:sym typeface="Calibri"/>
        </a:defRPr>
      </a:lvl6pPr>
      <a:lvl7pPr indent="2743200">
        <a:defRPr>
          <a:solidFill>
            <a:schemeClr val="tx1"/>
          </a:solidFill>
          <a:latin typeface="+mn-lt"/>
          <a:ea typeface="+mn-ea"/>
          <a:cs typeface="+mn-cs"/>
          <a:sym typeface="Calibri"/>
        </a:defRPr>
      </a:lvl7pPr>
      <a:lvl8pPr indent="3200400">
        <a:defRPr>
          <a:solidFill>
            <a:schemeClr val="tx1"/>
          </a:solidFill>
          <a:latin typeface="+mn-lt"/>
          <a:ea typeface="+mn-ea"/>
          <a:cs typeface="+mn-cs"/>
          <a:sym typeface="Calibri"/>
        </a:defRPr>
      </a:lvl8pPr>
      <a:lvl9pPr indent="3657600">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b="0" i="0" dirty="0" smtClean="0">
                <a:solidFill>
                  <a:srgbClr val="86754D"/>
                </a:solidFill>
              </a:rPr>
              <a:t>Taller “Rostro Impecable”</a:t>
            </a:r>
          </a:p>
        </p:txBody>
      </p:sp>
    </p:spTree>
    <p:extLst>
      <p:ext uri="{BB962C8B-B14F-4D97-AF65-F5344CB8AC3E}">
        <p14:creationId xmlns:p14="http://schemas.microsoft.com/office/powerpoint/2010/main" val="33363949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97" y="1985806"/>
            <a:ext cx="7772401" cy="2162154"/>
          </a:xfrm>
        </p:spPr>
        <p:txBody>
          <a:bodyPr>
            <a:normAutofit/>
          </a:bodyPr>
          <a:lstStyle/>
          <a:p>
            <a:endParaRPr lang="en-US" sz="1800" dirty="0" smtClean="0"/>
          </a:p>
          <a:p>
            <a:endParaRPr lang="en-US" sz="1700" dirty="0"/>
          </a:p>
          <a:p>
            <a:r>
              <a:rPr lang="es-ES" sz="1700" b="0" i="0" dirty="0" smtClean="0">
                <a:solidFill>
                  <a:srgbClr val="888888"/>
                </a:solidFill>
              </a:rPr>
              <a:t>Aplica la base de </a:t>
            </a:r>
            <a:r>
              <a:rPr lang="es-ES" sz="1700" b="0" i="0" dirty="0" smtClean="0">
                <a:solidFill>
                  <a:srgbClr val="888888"/>
                </a:solidFill>
              </a:rPr>
              <a:t>Motives</a:t>
            </a:r>
            <a:r>
              <a:rPr lang="es-ES" sz="1700" b="0" i="0" baseline="30000" dirty="0" smtClean="0">
                <a:solidFill>
                  <a:srgbClr val="888888"/>
                </a:solidFill>
              </a:rPr>
              <a:t>®</a:t>
            </a:r>
            <a:r>
              <a:rPr lang="es-ES" sz="1700" b="0" i="0" dirty="0" smtClean="0">
                <a:solidFill>
                  <a:srgbClr val="888888"/>
                </a:solidFill>
              </a:rPr>
              <a:t> </a:t>
            </a:r>
            <a:r>
              <a:rPr lang="es-ES" sz="1700" b="0" i="0" dirty="0" smtClean="0">
                <a:solidFill>
                  <a:srgbClr val="888888"/>
                </a:solidFill>
              </a:rPr>
              <a:t>que prefieras, con la Brocha Punta Plana para Base de Maquillaje de este set </a:t>
            </a:r>
          </a:p>
          <a:p>
            <a:endParaRPr lang="en-US" sz="1800" dirty="0"/>
          </a:p>
        </p:txBody>
      </p:sp>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Artículo relacionado</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94" y="277058"/>
            <a:ext cx="2842411" cy="2842411"/>
          </a:xfrm>
          <a:prstGeom prst="rect">
            <a:avLst/>
          </a:prstGeom>
        </p:spPr>
      </p:pic>
      <p:sp>
        <p:nvSpPr>
          <p:cNvPr id="8" name="Rectangle 7"/>
          <p:cNvSpPr/>
          <p:nvPr/>
        </p:nvSpPr>
        <p:spPr>
          <a:xfrm>
            <a:off x="3684000" y="2351415"/>
            <a:ext cx="2032000" cy="615553"/>
          </a:xfrm>
          <a:prstGeom prst="rect">
            <a:avLst/>
          </a:prstGeom>
        </p:spPr>
        <p:txBody>
          <a:bodyPr wrap="square">
            <a:spAutoFit/>
          </a:bodyPr>
          <a:lstStyle/>
          <a:p>
            <a:r>
              <a:rPr lang="es-ES" sz="1100" b="0" i="0" dirty="0" smtClean="0">
                <a:solidFill>
                  <a:srgbClr val="000000"/>
                </a:solidFill>
                <a:latin typeface="Century Gothic" pitchFamily="18" charset="0"/>
              </a:rPr>
              <a:t>EU46MBR</a:t>
            </a:r>
          </a:p>
          <a:p>
            <a:r>
              <a:rPr lang="es-ES" sz="1100" b="0" i="0" dirty="0" smtClean="0">
                <a:solidFill>
                  <a:srgbClr val="000000"/>
                </a:solidFill>
                <a:latin typeface="Century Gothic" pitchFamily="18" charset="0"/>
              </a:rPr>
              <a:t>79,25 €</a:t>
            </a:r>
          </a:p>
          <a:p>
            <a:pPr algn="l"/>
            <a:endParaRPr lang="en-US" sz="1200" dirty="0">
              <a:latin typeface="Century gothic"/>
              <a:cs typeface="Century gothic"/>
            </a:endParaRPr>
          </a:p>
        </p:txBody>
      </p:sp>
      <p:sp>
        <p:nvSpPr>
          <p:cNvPr id="9" name="Rectangle 8"/>
          <p:cNvSpPr/>
          <p:nvPr/>
        </p:nvSpPr>
        <p:spPr>
          <a:xfrm>
            <a:off x="3660907" y="529096"/>
            <a:ext cx="4352640" cy="1815882"/>
          </a:xfrm>
          <a:prstGeom prst="rect">
            <a:avLst/>
          </a:prstGeom>
        </p:spPr>
        <p:txBody>
          <a:bodyPr wrap="square">
            <a:spAutoFit/>
          </a:bodyPr>
          <a:lstStyle/>
          <a:p>
            <a:r>
              <a:rPr lang="es-ES" sz="1400" b="1" i="1" dirty="0" smtClean="0">
                <a:solidFill>
                  <a:srgbClr val="86754D"/>
                </a:solidFill>
                <a:latin typeface="Century gothic" pitchFamily="18" charset="0"/>
              </a:rPr>
              <a:t>Set de Brochas Deluxe de 8 Piezas de </a:t>
            </a:r>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Incluye una Brocha para Polvos, una Brocha Punta Plana para Base de Maquillaje, una brocha para contour (delinear las facciones del rostro), un Pincel para Sombras para Ojos, un Pincel para Pliegue de Ojos, un Pincel Biselado para Delineador, un Pincel para Labios y un Cepillo en Espiral</a:t>
            </a:r>
          </a:p>
        </p:txBody>
      </p:sp>
    </p:spTree>
    <p:extLst>
      <p:ext uri="{BB962C8B-B14F-4D97-AF65-F5344CB8AC3E}">
        <p14:creationId xmlns:p14="http://schemas.microsoft.com/office/powerpoint/2010/main" val="42055593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596426"/>
            <a:ext cx="8421688" cy="1838324"/>
          </a:xfrm>
        </p:spPr>
        <p:txBody>
          <a:bodyPr>
            <a:normAutofit/>
          </a:bodyPr>
          <a:lstStyle/>
          <a:p>
            <a:r>
              <a:rPr lang="es-ES" sz="3000" b="0" i="0" dirty="0" smtClean="0">
                <a:solidFill>
                  <a:srgbClr val="86754D"/>
                </a:solidFill>
              </a:rPr>
              <a:t>Contour (delinear las facciones del rostro)</a:t>
            </a:r>
          </a:p>
        </p:txBody>
      </p:sp>
      <p:sp>
        <p:nvSpPr>
          <p:cNvPr id="3" name="Text Placeholder 2"/>
          <p:cNvSpPr>
            <a:spLocks noGrp="1"/>
          </p:cNvSpPr>
          <p:nvPr>
            <p:ph type="body" idx="1"/>
          </p:nvPr>
        </p:nvSpPr>
        <p:spPr>
          <a:xfrm>
            <a:off x="722312" y="1185409"/>
            <a:ext cx="7772401" cy="2411016"/>
          </a:xfrm>
        </p:spPr>
        <p:txBody>
          <a:bodyPr/>
          <a:lstStyle/>
          <a:p>
            <a:r>
              <a:rPr lang="es-ES" sz="2000" b="0" i="0" dirty="0" smtClean="0">
                <a:solidFill>
                  <a:srgbClr val="888888"/>
                </a:solidFill>
              </a:rPr>
              <a:t>Se puede hacer después de aplicar la base o en su lugar</a:t>
            </a:r>
          </a:p>
        </p:txBody>
      </p:sp>
    </p:spTree>
    <p:extLst>
      <p:ext uri="{BB962C8B-B14F-4D97-AF65-F5344CB8AC3E}">
        <p14:creationId xmlns:p14="http://schemas.microsoft.com/office/powerpoint/2010/main" val="14457486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Paso 3: Delinea las facciones del rostro</a:t>
            </a:r>
          </a:p>
        </p:txBody>
      </p:sp>
      <p:sp>
        <p:nvSpPr>
          <p:cNvPr id="3" name="Text Placeholder 2"/>
          <p:cNvSpPr>
            <a:spLocks noGrp="1"/>
          </p:cNvSpPr>
          <p:nvPr>
            <p:ph type="body" idx="1"/>
          </p:nvPr>
        </p:nvSpPr>
        <p:spPr>
          <a:xfrm>
            <a:off x="457200" y="1200151"/>
            <a:ext cx="8234017" cy="3261414"/>
          </a:xfrm>
        </p:spPr>
        <p:txBody>
          <a:bodyPr>
            <a:normAutofit lnSpcReduction="10000"/>
          </a:bodyPr>
          <a:lstStyle/>
          <a:p>
            <a:r>
              <a:rPr lang="es-ES" sz="2400" b="0" i="1" dirty="0" smtClean="0">
                <a:solidFill>
                  <a:srgbClr val="000000"/>
                </a:solidFill>
              </a:rPr>
              <a:t>Función del contour</a:t>
            </a:r>
          </a:p>
          <a:p>
            <a:pPr lvl="1"/>
            <a:r>
              <a:rPr lang="es-ES" sz="2000" b="0" i="0" dirty="0" smtClean="0">
                <a:solidFill>
                  <a:srgbClr val="000000"/>
                </a:solidFill>
              </a:rPr>
              <a:t>Delinear las facciones del rostro ayuda a definir tus rasgos. La versión del siglo veintiuno se centra en resaltar los pómulos, lo que estiliza tu cara, creando un trampantojo convincente	</a:t>
            </a:r>
          </a:p>
          <a:p>
            <a:pPr lvl="1"/>
            <a:r>
              <a:rPr lang="es-ES" sz="2000" b="0" i="0" dirty="0" smtClean="0">
                <a:solidFill>
                  <a:srgbClr val="000000"/>
                </a:solidFill>
              </a:rPr>
              <a:t>Es una técnica que fue popularizada por una maquilladora profesional de famosas, pero con los productos y las brochas adecuados es fácil aplicártelo a ti misma. Cuanto te hayas aplicado el maquillaje de contour, recuerda difuminar bien para obtener un look impecable y natural</a:t>
            </a:r>
          </a:p>
        </p:txBody>
      </p:sp>
    </p:spTree>
    <p:extLst>
      <p:ext uri="{BB962C8B-B14F-4D97-AF65-F5344CB8AC3E}">
        <p14:creationId xmlns:p14="http://schemas.microsoft.com/office/powerpoint/2010/main" val="27097693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787" y="-248958"/>
            <a:ext cx="8254448" cy="619083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3989" r="146" b="27132"/>
          <a:stretch/>
        </p:blipFill>
        <p:spPr>
          <a:xfrm rot="16200000">
            <a:off x="-218901" y="1917225"/>
            <a:ext cx="3044952" cy="1490472"/>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Mavens Sculpt Series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040" y="1796054"/>
            <a:ext cx="2414805" cy="1301941"/>
          </a:xfrm>
          <a:prstGeom prst="rect">
            <a:avLst/>
          </a:prstGeom>
        </p:spPr>
      </p:pic>
    </p:spTree>
    <p:extLst>
      <p:ext uri="{BB962C8B-B14F-4D97-AF65-F5344CB8AC3E}">
        <p14:creationId xmlns:p14="http://schemas.microsoft.com/office/powerpoint/2010/main" val="23717123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368928" y="931156"/>
            <a:ext cx="4148959" cy="3577436"/>
          </a:xfrm>
        </p:spPr>
        <p:txBody>
          <a:bodyPr>
            <a:normAutofit/>
          </a:bodyPr>
          <a:lstStyle/>
          <a:p>
            <a:r>
              <a:rPr lang="es-ES" sz="2000" b="0" i="0" dirty="0" smtClean="0">
                <a:solidFill>
                  <a:srgbClr val="000000"/>
                </a:solidFill>
              </a:rPr>
              <a:t>Beneficios</a:t>
            </a:r>
          </a:p>
          <a:p>
            <a:pPr lvl="1"/>
            <a:r>
              <a:rPr lang="es-ES" sz="1600" b="0" i="0" dirty="0" smtClean="0">
                <a:solidFill>
                  <a:srgbClr val="000000"/>
                </a:solidFill>
              </a:rPr>
              <a:t>Seleccionado por seis de nuestras </a:t>
            </a:r>
            <a:r>
              <a:rPr lang="es-ES" sz="1600" b="0" i="0" dirty="0" smtClean="0">
                <a:solidFill>
                  <a:srgbClr val="000000"/>
                </a:solidFill>
              </a:rPr>
              <a:t>Motives</a:t>
            </a:r>
            <a:r>
              <a:rPr lang="es-ES" sz="1600" b="0" i="0" baseline="30000" dirty="0" smtClean="0">
                <a:solidFill>
                  <a:srgbClr val="000000"/>
                </a:solidFill>
              </a:rPr>
              <a:t>®</a:t>
            </a:r>
            <a:r>
              <a:rPr lang="es-ES" sz="1600" b="0" i="0" dirty="0" smtClean="0">
                <a:solidFill>
                  <a:srgbClr val="000000"/>
                </a:solidFill>
              </a:rPr>
              <a:t> </a:t>
            </a:r>
            <a:r>
              <a:rPr lang="es-ES" sz="1600" b="0" i="0" dirty="0" smtClean="0">
                <a:solidFill>
                  <a:srgbClr val="000000"/>
                </a:solidFill>
              </a:rPr>
              <a:t>Mavens como los tonos esenciales para la definición del rostro.</a:t>
            </a:r>
          </a:p>
          <a:p>
            <a:pPr lvl="1"/>
            <a:r>
              <a:rPr lang="es-ES" sz="1600" b="0" i="0" dirty="0" smtClean="0">
                <a:solidFill>
                  <a:srgbClr val="000000"/>
                </a:solidFill>
              </a:rPr>
              <a:t>Cuatro bases de maquillaje en crema en cada paleta para resaltar tus rasgos naturales.</a:t>
            </a:r>
          </a:p>
          <a:p>
            <a:pPr lvl="1"/>
            <a:r>
              <a:rPr lang="es-ES" sz="1600" b="0" i="0" dirty="0" smtClean="0">
                <a:solidFill>
                  <a:srgbClr val="000000"/>
                </a:solidFill>
              </a:rPr>
              <a:t>Del tamaño perfecto para llevar y aplicar en cualquier lugar.</a:t>
            </a:r>
          </a:p>
        </p:txBody>
      </p:sp>
      <p:sp>
        <p:nvSpPr>
          <p:cNvPr id="5" name="Text Placeholder 2"/>
          <p:cNvSpPr txBox="1">
            <a:spLocks/>
          </p:cNvSpPr>
          <p:nvPr/>
        </p:nvSpPr>
        <p:spPr>
          <a:xfrm>
            <a:off x="4461566" y="916333"/>
            <a:ext cx="4240696" cy="37992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600" b="0" i="0" dirty="0" smtClean="0">
                <a:solidFill>
                  <a:srgbClr val="000000"/>
                </a:solidFill>
              </a:rPr>
              <a:t>Una paleta perfecta que incluye todo lo que necesitas para un cutis impecable y radiante que parece “de cara lavada” Ideal para corregir, iluminar y delinear las facciones del rostro. Creada por nuestras Motives Mavens, esta paleta es perfecta como base de maquillaje.</a:t>
            </a:r>
          </a:p>
          <a:p>
            <a:endParaRPr lang="en-US" dirty="0"/>
          </a:p>
        </p:txBody>
      </p:sp>
    </p:spTree>
    <p:extLst>
      <p:ext uri="{BB962C8B-B14F-4D97-AF65-F5344CB8AC3E}">
        <p14:creationId xmlns:p14="http://schemas.microsoft.com/office/powerpoint/2010/main" val="11070708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Preguntas frecuentes</a:t>
            </a:r>
          </a:p>
        </p:txBody>
      </p:sp>
      <p:sp>
        <p:nvSpPr>
          <p:cNvPr id="3" name="Text Placeholder 2"/>
          <p:cNvSpPr>
            <a:spLocks noGrp="1"/>
          </p:cNvSpPr>
          <p:nvPr>
            <p:ph type="body" idx="1"/>
          </p:nvPr>
        </p:nvSpPr>
        <p:spPr>
          <a:xfrm>
            <a:off x="641497" y="1436774"/>
            <a:ext cx="7772401" cy="2411016"/>
          </a:xfrm>
        </p:spPr>
        <p:txBody>
          <a:bodyPr>
            <a:normAutofit/>
          </a:bodyPr>
          <a:lstStyle/>
          <a:p>
            <a:r>
              <a:rPr lang="es-ES" sz="1800" b="0" i="0" dirty="0" smtClean="0">
                <a:solidFill>
                  <a:srgbClr val="888888"/>
                </a:solidFill>
              </a:rPr>
              <a:t>Motives</a:t>
            </a:r>
            <a:r>
              <a:rPr lang="es-ES" sz="1800" b="0" i="0" baseline="30000" dirty="0" smtClean="0">
                <a:solidFill>
                  <a:srgbClr val="888888"/>
                </a:solidFill>
              </a:rPr>
              <a:t>®</a:t>
            </a:r>
            <a:r>
              <a:rPr lang="es-ES" sz="1800" b="0" i="0" dirty="0" smtClean="0">
                <a:solidFill>
                  <a:srgbClr val="888888"/>
                </a:solidFill>
              </a:rPr>
              <a:t> </a:t>
            </a:r>
            <a:r>
              <a:rPr lang="es-ES" sz="1800" b="0" i="0" dirty="0" smtClean="0">
                <a:solidFill>
                  <a:srgbClr val="888888"/>
                </a:solidFill>
              </a:rPr>
              <a:t>Mavens Sculpt Series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108" y="-121246"/>
            <a:ext cx="8688503" cy="4887283"/>
          </a:xfrm>
          <a:prstGeom prst="rect">
            <a:avLst/>
          </a:prstGeom>
        </p:spPr>
      </p:pic>
    </p:spTree>
    <p:extLst>
      <p:ext uri="{BB962C8B-B14F-4D97-AF65-F5344CB8AC3E}">
        <p14:creationId xmlns:p14="http://schemas.microsoft.com/office/powerpoint/2010/main" val="26398912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698672" y="960871"/>
            <a:ext cx="3382433" cy="2327275"/>
          </a:xfrm>
          <a:prstGeom prst="rect">
            <a:avLst/>
          </a:prstGeom>
        </p:spPr>
        <p:txBody>
          <a:bodyPr>
            <a:normAutofit/>
          </a:bodyPr>
          <a:lstStyle/>
          <a:p>
            <a:pPr marL="342900" lvl="0" indent="-342900" algn="l">
              <a:buFont typeface="Arial"/>
              <a:buChar char="•"/>
            </a:pPr>
            <a:r>
              <a:rPr lang="es-ES" sz="1800" b="0" i="0" dirty="0" smtClean="0">
                <a:solidFill>
                  <a:srgbClr val="000000"/>
                </a:solidFill>
              </a:rPr>
              <a:t>La aplicación del producto puede variar ligeramente según la forma del rostro y, en general, el look deseado</a:t>
            </a:r>
          </a:p>
        </p:txBody>
      </p:sp>
      <p:sp>
        <p:nvSpPr>
          <p:cNvPr id="5" name="Title 1"/>
          <p:cNvSpPr txBox="1">
            <a:spLocks/>
          </p:cNvSpPr>
          <p:nvPr/>
        </p:nvSpPr>
        <p:spPr>
          <a:xfrm>
            <a:off x="0" y="205979"/>
            <a:ext cx="9144000" cy="8572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lgn="ctr" defTabSz="457200">
              <a:defRPr sz="36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r>
              <a:rPr lang="es-ES" sz="2800" b="0" i="0" dirty="0" smtClean="0">
                <a:solidFill>
                  <a:srgbClr val="86754D"/>
                </a:solidFill>
              </a:rPr>
              <a:t>Pautas según las formas del rostro</a:t>
            </a:r>
          </a:p>
        </p:txBody>
      </p:sp>
      <p:pic>
        <p:nvPicPr>
          <p:cNvPr id="2" name="Picture 1"/>
          <p:cNvPicPr>
            <a:picLocks noChangeAspect="1"/>
          </p:cNvPicPr>
          <p:nvPr/>
        </p:nvPicPr>
        <p:blipFill>
          <a:blip r:embed="rId2"/>
          <a:stretch>
            <a:fillRect/>
          </a:stretch>
        </p:blipFill>
        <p:spPr>
          <a:xfrm>
            <a:off x="4381502" y="1006931"/>
            <a:ext cx="4142200" cy="275771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996367" y="960871"/>
            <a:ext cx="3382433" cy="2327275"/>
          </a:xfrm>
          <a:prstGeom prst="rect">
            <a:avLst/>
          </a:prstGeom>
        </p:spPr>
        <p:txBody>
          <a:bodyPr>
            <a:normAutofit/>
          </a:bodyPr>
          <a:lstStyle/>
          <a:p>
            <a:pPr marL="342900" lvl="0" indent="-342900" algn="l">
              <a:buFont typeface="Arial"/>
              <a:buChar char="•"/>
            </a:pPr>
            <a:r>
              <a:rPr lang="es-ES" sz="1800" b="0" i="0" dirty="0" smtClean="0">
                <a:solidFill>
                  <a:srgbClr val="000000"/>
                </a:solidFill>
              </a:rPr>
              <a:t>Cuidado: Menos es más al usar las paletas de contour en crema</a:t>
            </a:r>
          </a:p>
        </p:txBody>
      </p:sp>
      <p:pic>
        <p:nvPicPr>
          <p:cNvPr id="56" name="Screen Shot 2015-06-22 at 1.00.17 PM.png"/>
          <p:cNvPicPr/>
          <p:nvPr/>
        </p:nvPicPr>
        <p:blipFill>
          <a:blip r:embed="rId2">
            <a:extLst/>
          </a:blip>
          <a:stretch>
            <a:fillRect/>
          </a:stretch>
        </p:blipFill>
        <p:spPr>
          <a:xfrm>
            <a:off x="4791357" y="941015"/>
            <a:ext cx="3290455" cy="3400193"/>
          </a:xfrm>
          <a:prstGeom prst="rect">
            <a:avLst/>
          </a:prstGeom>
          <a:ln w="12700">
            <a:miter lim="400000"/>
          </a:ln>
        </p:spPr>
      </p:pic>
      <p:sp>
        <p:nvSpPr>
          <p:cNvPr id="5" name="Title 1"/>
          <p:cNvSpPr txBox="1">
            <a:spLocks/>
          </p:cNvSpPr>
          <p:nvPr/>
        </p:nvSpPr>
        <p:spPr>
          <a:xfrm>
            <a:off x="0" y="205979"/>
            <a:ext cx="9144000" cy="8572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lgn="ctr" defTabSz="457200">
              <a:defRPr sz="36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r>
              <a:rPr lang="es-ES" sz="2800" b="0" i="0" dirty="0" smtClean="0">
                <a:solidFill>
                  <a:srgbClr val="86754D"/>
                </a:solidFill>
              </a:rPr>
              <a:t>Guía paso a paso</a:t>
            </a:r>
          </a:p>
        </p:txBody>
      </p:sp>
    </p:spTree>
    <p:extLst>
      <p:ext uri="{BB962C8B-B14F-4D97-AF65-F5344CB8AC3E}">
        <p14:creationId xmlns:p14="http://schemas.microsoft.com/office/powerpoint/2010/main" val="42391766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512" y="309966"/>
            <a:ext cx="4179041" cy="41790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72" y="309966"/>
            <a:ext cx="4102435" cy="4089615"/>
          </a:xfrm>
          <a:prstGeom prst="rect">
            <a:avLst/>
          </a:prstGeom>
        </p:spPr>
      </p:pic>
    </p:spTree>
    <p:extLst>
      <p:ext uri="{BB962C8B-B14F-4D97-AF65-F5344CB8AC3E}">
        <p14:creationId xmlns:p14="http://schemas.microsoft.com/office/powerpoint/2010/main" val="10622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0" i="0" dirty="0" smtClean="0">
                <a:solidFill>
                  <a:srgbClr val="86754D"/>
                </a:solidFill>
              </a:rPr>
              <a:t>Polvo</a:t>
            </a:r>
          </a:p>
        </p:txBody>
      </p:sp>
      <p:sp>
        <p:nvSpPr>
          <p:cNvPr id="3" name="Text Placeholder 2"/>
          <p:cNvSpPr>
            <a:spLocks noGrp="1"/>
          </p:cNvSpPr>
          <p:nvPr>
            <p:ph type="body" idx="1"/>
          </p:nvPr>
        </p:nvSpPr>
        <p:spPr/>
        <p:txBody>
          <a:bodyPr/>
          <a:lstStyle/>
          <a:p>
            <a:r>
              <a:rPr lang="es-ES" sz="2000" b="0" i="0" dirty="0" smtClean="0">
                <a:solidFill>
                  <a:srgbClr val="888888"/>
                </a:solidFill>
              </a:rPr>
              <a:t>Al usar polvo después de una base líquida o en crema, estás “fijando” la base para que dure todo el </a:t>
            </a:r>
            <a:r>
              <a:rPr lang="es-ES" sz="2000" b="0" i="0" dirty="0" smtClean="0">
                <a:solidFill>
                  <a:schemeClr val="bg1">
                    <a:lumMod val="50000"/>
                  </a:schemeClr>
                </a:solidFill>
              </a:rPr>
              <a:t>día sin </a:t>
            </a:r>
            <a:r>
              <a:rPr lang="es-ES" sz="2000" b="0" i="0" dirty="0" smtClean="0">
                <a:solidFill>
                  <a:schemeClr val="bg1">
                    <a:lumMod val="50000"/>
                  </a:schemeClr>
                </a:solidFill>
              </a:rPr>
              <a:t>moverse. </a:t>
            </a:r>
            <a:r>
              <a:rPr lang="es-ES" sz="2000" b="0" i="0" dirty="0" smtClean="0">
                <a:solidFill>
                  <a:srgbClr val="888888"/>
                </a:solidFill>
              </a:rPr>
              <a:t>Además, da a la piel un acabado aterciopelado y ayuda a controlar la grasa</a:t>
            </a:r>
          </a:p>
        </p:txBody>
      </p:sp>
    </p:spTree>
    <p:extLst>
      <p:ext uri="{BB962C8B-B14F-4D97-AF65-F5344CB8AC3E}">
        <p14:creationId xmlns:p14="http://schemas.microsoft.com/office/powerpoint/2010/main" val="3837261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0" i="0" dirty="0" smtClean="0">
                <a:solidFill>
                  <a:srgbClr val="86754D"/>
                </a:solidFill>
              </a:rPr>
              <a:t>Prebase</a:t>
            </a:r>
          </a:p>
        </p:txBody>
      </p:sp>
      <p:sp>
        <p:nvSpPr>
          <p:cNvPr id="3" name="Text Placeholder 2"/>
          <p:cNvSpPr>
            <a:spLocks noGrp="1"/>
          </p:cNvSpPr>
          <p:nvPr>
            <p:ph type="body" idx="1"/>
          </p:nvPr>
        </p:nvSpPr>
        <p:spPr/>
        <p:txBody>
          <a:bodyPr/>
          <a:lstStyle/>
          <a:p>
            <a:r>
              <a:rPr lang="es-ES" sz="2000" b="0" i="0" dirty="0" smtClean="0">
                <a:solidFill>
                  <a:srgbClr val="888888"/>
                </a:solidFill>
              </a:rPr>
              <a:t>Prepara la piel para la base, a la vez que hidrata y nutre. Dedicar algo de tiempo a estos pasos favorecerá una aplicación de la base más duradera e impecable.</a:t>
            </a:r>
          </a:p>
        </p:txBody>
      </p:sp>
    </p:spTree>
    <p:extLst>
      <p:ext uri="{BB962C8B-B14F-4D97-AF65-F5344CB8AC3E}">
        <p14:creationId xmlns:p14="http://schemas.microsoft.com/office/powerpoint/2010/main" val="5824764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Paso 4: Polvo fijadores o de acabado</a:t>
            </a:r>
          </a:p>
        </p:txBody>
      </p:sp>
      <p:sp>
        <p:nvSpPr>
          <p:cNvPr id="3" name="Text Placeholder 2"/>
          <p:cNvSpPr>
            <a:spLocks noGrp="1"/>
          </p:cNvSpPr>
          <p:nvPr>
            <p:ph type="body" idx="1"/>
          </p:nvPr>
        </p:nvSpPr>
        <p:spPr>
          <a:xfrm>
            <a:off x="342900" y="836083"/>
            <a:ext cx="8458200" cy="4155569"/>
          </a:xfrm>
        </p:spPr>
        <p:txBody>
          <a:bodyPr>
            <a:noAutofit/>
          </a:bodyPr>
          <a:lstStyle/>
          <a:p>
            <a:r>
              <a:rPr lang="es-ES" sz="2400" b="0" i="1" dirty="0" smtClean="0">
                <a:solidFill>
                  <a:srgbClr val="000000"/>
                </a:solidFill>
              </a:rPr>
              <a:t>Función del polvo</a:t>
            </a:r>
          </a:p>
          <a:p>
            <a:pPr lvl="1"/>
            <a:r>
              <a:rPr lang="es-ES" sz="1800" b="0" i="0" dirty="0" smtClean="0">
                <a:solidFill>
                  <a:srgbClr val="000000"/>
                </a:solidFill>
              </a:rPr>
              <a:t>Los </a:t>
            </a:r>
            <a:r>
              <a:rPr lang="es-ES" sz="1800" b="0" i="1" dirty="0" smtClean="0">
                <a:solidFill>
                  <a:srgbClr val="000000"/>
                </a:solidFill>
              </a:rPr>
              <a:t>polvos fijadores</a:t>
            </a:r>
            <a:r>
              <a:rPr lang="es-ES" sz="1800" b="0" i="0" dirty="0" smtClean="0">
                <a:solidFill>
                  <a:srgbClr val="000000"/>
                </a:solidFill>
              </a:rPr>
              <a:t> son perfectos para después de la base. Siempre que sea en crema o líquida, necesitas fijarla con polvos </a:t>
            </a:r>
            <a:r>
              <a:rPr lang="es-ES" sz="1800" b="0" i="1" dirty="0" smtClean="0">
                <a:solidFill>
                  <a:srgbClr val="000000"/>
                </a:solidFill>
              </a:rPr>
              <a:t>fijadores</a:t>
            </a:r>
            <a:r>
              <a:rPr lang="es-ES" sz="1800" b="0" i="0" dirty="0" smtClean="0">
                <a:solidFill>
                  <a:srgbClr val="000000"/>
                </a:solidFill>
              </a:rPr>
              <a:t> para</a:t>
            </a:r>
          </a:p>
          <a:p>
            <a:pPr lvl="2"/>
            <a:r>
              <a:rPr lang="es-ES" sz="1800" b="0" i="0" dirty="0" smtClean="0">
                <a:solidFill>
                  <a:srgbClr val="000000"/>
                </a:solidFill>
              </a:rPr>
              <a:t>que dure más y no se vaya</a:t>
            </a:r>
          </a:p>
          <a:p>
            <a:pPr lvl="2"/>
            <a:r>
              <a:rPr lang="es-ES" sz="1800" b="0" i="0" dirty="0" smtClean="0">
                <a:solidFill>
                  <a:srgbClr val="000000"/>
                </a:solidFill>
              </a:rPr>
              <a:t>que el colorete y los polvos bronceadores se difuminen perfectamente</a:t>
            </a:r>
          </a:p>
          <a:p>
            <a:pPr lvl="2"/>
            <a:r>
              <a:rPr lang="es-ES" sz="1800" b="0" i="0" dirty="0" smtClean="0">
                <a:solidFill>
                  <a:srgbClr val="000000"/>
                </a:solidFill>
              </a:rPr>
              <a:t>matizar los brillos </a:t>
            </a:r>
          </a:p>
          <a:p>
            <a:pPr lvl="1"/>
            <a:r>
              <a:rPr lang="es-ES" sz="1800" b="0" i="0" dirty="0" smtClean="0">
                <a:solidFill>
                  <a:srgbClr val="000000"/>
                </a:solidFill>
              </a:rPr>
              <a:t>Los polvos de acabado es un producto que se espolvorea al final, DESPUÉS de los polvos fijadores. Los polvos de acabado son más suaves y sedosos en su composición y suavizan las arrugas y líneas de expresión delante de los flashes de las cámaras</a:t>
            </a:r>
          </a:p>
          <a:p>
            <a:pPr lvl="1"/>
            <a:endParaRPr lang="en-US" sz="2000" i="1" dirty="0" smtClean="0"/>
          </a:p>
          <a:p>
            <a:pPr lvl="1">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6297063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0" i="0" dirty="0" smtClean="0">
                <a:solidFill>
                  <a:srgbClr val="86754D"/>
                </a:solidFill>
              </a:rPr>
              <a:t>Colorete</a:t>
            </a:r>
          </a:p>
        </p:txBody>
      </p:sp>
      <p:sp>
        <p:nvSpPr>
          <p:cNvPr id="3" name="Text Placeholder 2"/>
          <p:cNvSpPr>
            <a:spLocks noGrp="1"/>
          </p:cNvSpPr>
          <p:nvPr>
            <p:ph type="body" idx="1"/>
          </p:nvPr>
        </p:nvSpPr>
        <p:spPr/>
        <p:txBody>
          <a:bodyPr/>
          <a:lstStyle/>
          <a:p>
            <a:r>
              <a:rPr lang="es-ES" sz="2000" b="0" i="0" dirty="0" smtClean="0">
                <a:solidFill>
                  <a:srgbClr val="888888"/>
                </a:solidFill>
              </a:rPr>
              <a:t>¡Da un poco de luz y vida a tu cutis!</a:t>
            </a:r>
          </a:p>
        </p:txBody>
      </p:sp>
    </p:spTree>
    <p:extLst>
      <p:ext uri="{BB962C8B-B14F-4D97-AF65-F5344CB8AC3E}">
        <p14:creationId xmlns:p14="http://schemas.microsoft.com/office/powerpoint/2010/main" val="14538537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Paso 5: Colorete</a:t>
            </a:r>
          </a:p>
        </p:txBody>
      </p:sp>
      <p:sp>
        <p:nvSpPr>
          <p:cNvPr id="3" name="Text Placeholder 2"/>
          <p:cNvSpPr>
            <a:spLocks noGrp="1"/>
          </p:cNvSpPr>
          <p:nvPr>
            <p:ph type="body" idx="1"/>
          </p:nvPr>
        </p:nvSpPr>
        <p:spPr>
          <a:xfrm>
            <a:off x="342900" y="836083"/>
            <a:ext cx="8458200" cy="3795183"/>
          </a:xfrm>
        </p:spPr>
        <p:txBody>
          <a:bodyPr>
            <a:noAutofit/>
          </a:bodyPr>
          <a:lstStyle/>
          <a:p>
            <a:pPr marL="0" indent="0">
              <a:buNone/>
            </a:pPr>
            <a:endParaRPr lang="en-US" sz="2400" i="1" dirty="0" smtClean="0"/>
          </a:p>
          <a:p>
            <a:r>
              <a:rPr lang="es-ES" sz="2400" b="0" i="1" dirty="0" smtClean="0">
                <a:solidFill>
                  <a:srgbClr val="000000"/>
                </a:solidFill>
              </a:rPr>
              <a:t>Función del colorete</a:t>
            </a:r>
          </a:p>
          <a:p>
            <a:pPr lvl="1"/>
            <a:r>
              <a:rPr lang="es-ES" sz="2000" b="0" i="0" dirty="0" smtClean="0">
                <a:solidFill>
                  <a:srgbClr val="000000"/>
                </a:solidFill>
              </a:rPr>
              <a:t>El colorete se usa para simular el brillo natural y debería ser sutil. Sin embargo, hay muchas maneras de aplicar el colorete, no solo para añadir vivacidad al rostro, sino también para ampliar tu estructura facial o corregir la forma de tu rostro.</a:t>
            </a:r>
          </a:p>
          <a:p>
            <a:pPr marL="0" indent="0">
              <a:buNone/>
            </a:pPr>
            <a:r>
              <a:rPr lang="en-US" i="1" dirty="0"/>
              <a:t>	</a:t>
            </a:r>
            <a:endParaRPr lang="en-US" i="1" dirty="0" smtClean="0"/>
          </a:p>
        </p:txBody>
      </p:sp>
    </p:spTree>
    <p:extLst>
      <p:ext uri="{BB962C8B-B14F-4D97-AF65-F5344CB8AC3E}">
        <p14:creationId xmlns:p14="http://schemas.microsoft.com/office/powerpoint/2010/main" val="38870506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422" y="-248958"/>
            <a:ext cx="8254448" cy="6190836"/>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Colorete Compacto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80" y="1153122"/>
            <a:ext cx="2606843" cy="2606843"/>
          </a:xfrm>
          <a:prstGeom prst="rect">
            <a:avLst/>
          </a:prstGeom>
        </p:spPr>
      </p:pic>
    </p:spTree>
    <p:extLst>
      <p:ext uri="{BB962C8B-B14F-4D97-AF65-F5344CB8AC3E}">
        <p14:creationId xmlns:p14="http://schemas.microsoft.com/office/powerpoint/2010/main" val="23717123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199786" y="1013165"/>
            <a:ext cx="4780823" cy="3577436"/>
          </a:xfrm>
        </p:spPr>
        <p:txBody>
          <a:bodyPr>
            <a:noAutofit/>
          </a:bodyPr>
          <a:lstStyle/>
          <a:p>
            <a:r>
              <a:rPr lang="es-ES" sz="2000" b="0" i="0" dirty="0" smtClean="0">
                <a:solidFill>
                  <a:srgbClr val="000000"/>
                </a:solidFill>
              </a:rPr>
              <a:t>Beneficios</a:t>
            </a:r>
          </a:p>
          <a:p>
            <a:pPr lvl="1"/>
            <a:r>
              <a:rPr lang="es-ES" sz="1350" b="0" i="0" dirty="0" smtClean="0">
                <a:solidFill>
                  <a:srgbClr val="000000"/>
                </a:solidFill>
              </a:rPr>
              <a:t>Se fusiona bien y cubre exquisitamente</a:t>
            </a:r>
          </a:p>
          <a:p>
            <a:pPr lvl="1"/>
            <a:r>
              <a:rPr lang="es-ES" sz="1350" b="0" i="0" dirty="0" smtClean="0">
                <a:solidFill>
                  <a:srgbClr val="000000"/>
                </a:solidFill>
              </a:rPr>
              <a:t>Crea una apariencia natural y saludable para que la piel luzca renovada e impecable</a:t>
            </a:r>
          </a:p>
          <a:p>
            <a:pPr lvl="1"/>
            <a:r>
              <a:rPr lang="es-ES" sz="1350" b="0" i="0" dirty="0" smtClean="0">
                <a:solidFill>
                  <a:srgbClr val="000000"/>
                </a:solidFill>
              </a:rPr>
              <a:t>Textura liviana y espléndida, con una fórmula que no irrita y es suave como el satén</a:t>
            </a:r>
          </a:p>
          <a:p>
            <a:pPr lvl="1"/>
            <a:r>
              <a:rPr lang="es-ES" sz="1350" b="0" i="0" dirty="0" smtClean="0">
                <a:solidFill>
                  <a:srgbClr val="000000"/>
                </a:solidFill>
              </a:rPr>
              <a:t>Minimiza al instante las imperfecciones y los poros visibles</a:t>
            </a:r>
          </a:p>
          <a:p>
            <a:pPr lvl="1"/>
            <a:r>
              <a:rPr lang="es-ES" sz="1350" b="0" i="0" dirty="0" smtClean="0">
                <a:solidFill>
                  <a:srgbClr val="000000"/>
                </a:solidFill>
              </a:rPr>
              <a:t>Puede ser utilizada por mujeres de todo tipo y color de piel</a:t>
            </a:r>
          </a:p>
          <a:p>
            <a:pPr lvl="1"/>
            <a:r>
              <a:rPr lang="es-ES" sz="1350" b="0" i="0" dirty="0" smtClean="0">
                <a:solidFill>
                  <a:srgbClr val="000000"/>
                </a:solidFill>
              </a:rPr>
              <a:t>Nutre y acondiciona la piel sin obstruir los poros</a:t>
            </a:r>
          </a:p>
          <a:p>
            <a:pPr lvl="1"/>
            <a:r>
              <a:rPr lang="es-ES" sz="1350" b="0" i="0" dirty="0" smtClean="0">
                <a:solidFill>
                  <a:srgbClr val="000000"/>
                </a:solidFill>
              </a:rPr>
              <a:t>Libre de </a:t>
            </a:r>
            <a:r>
              <a:rPr lang="es-ES" sz="1350" b="0" i="0" dirty="0" err="1" smtClean="0">
                <a:solidFill>
                  <a:srgbClr val="000000"/>
                </a:solidFill>
              </a:rPr>
              <a:t>parabe</a:t>
            </a:r>
            <a:r>
              <a:rPr lang="es-ES" sz="1350" b="0" i="0" dirty="0" err="1" smtClean="0">
                <a:solidFill>
                  <a:schemeClr val="tx1"/>
                </a:solidFill>
              </a:rPr>
              <a:t>nos</a:t>
            </a:r>
            <a:r>
              <a:rPr lang="es-ES" sz="1350" b="0" i="0" dirty="0" smtClean="0">
                <a:solidFill>
                  <a:srgbClr val="000000"/>
                </a:solidFill>
              </a:rPr>
              <a:t>, fragancia y aceite</a:t>
            </a:r>
          </a:p>
          <a:p>
            <a:pPr>
              <a:buFont typeface="Arial" panose="020B0604020202020204" pitchFamily="34" charset="0"/>
              <a:buChar char="•"/>
            </a:pPr>
            <a:endParaRPr lang="en-US" sz="1350" dirty="0"/>
          </a:p>
        </p:txBody>
      </p:sp>
      <p:sp>
        <p:nvSpPr>
          <p:cNvPr id="5" name="Text Placeholder 2"/>
          <p:cNvSpPr txBox="1">
            <a:spLocks/>
          </p:cNvSpPr>
          <p:nvPr/>
        </p:nvSpPr>
        <p:spPr>
          <a:xfrm>
            <a:off x="4999374" y="1004678"/>
            <a:ext cx="3658706" cy="3610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600" b="0" i="0" dirty="0" smtClean="0">
                <a:solidFill>
                  <a:srgbClr val="000000"/>
                </a:solidFill>
              </a:rPr>
              <a:t>Un colorete compacto de gran calidad que brinda un acabado saludable y brillante y además, resulta favorecedor para cualquier tono de piel. Se puede usar por sí solo o combinado para conseguir más profundidad y ofrece una aplicación más suave, así como mayor intensidad de color y mayor duración.</a:t>
            </a:r>
          </a:p>
          <a:p>
            <a:endParaRPr lang="en-US" dirty="0"/>
          </a:p>
        </p:txBody>
      </p:sp>
    </p:spTree>
    <p:extLst>
      <p:ext uri="{BB962C8B-B14F-4D97-AF65-F5344CB8AC3E}">
        <p14:creationId xmlns:p14="http://schemas.microsoft.com/office/powerpoint/2010/main" val="32686352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47" y="-248958"/>
            <a:ext cx="8254448" cy="6190836"/>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for La La Colorete Mineral</a:t>
            </a:r>
          </a:p>
        </p:txBody>
      </p:sp>
      <p:pic>
        <p:nvPicPr>
          <p:cNvPr id="3" name="Picture 2"/>
          <p:cNvPicPr>
            <a:picLocks noChangeAspect="1"/>
          </p:cNvPicPr>
          <p:nvPr/>
        </p:nvPicPr>
        <p:blipFill>
          <a:blip r:embed="rId3"/>
          <a:stretch>
            <a:fillRect/>
          </a:stretch>
        </p:blipFill>
        <p:spPr>
          <a:xfrm>
            <a:off x="719508" y="1307336"/>
            <a:ext cx="2606843" cy="2606843"/>
          </a:xfrm>
          <a:prstGeom prst="rect">
            <a:avLst/>
          </a:prstGeom>
        </p:spPr>
      </p:pic>
    </p:spTree>
    <p:extLst>
      <p:ext uri="{BB962C8B-B14F-4D97-AF65-F5344CB8AC3E}">
        <p14:creationId xmlns:p14="http://schemas.microsoft.com/office/powerpoint/2010/main" val="23717123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207469" y="910536"/>
            <a:ext cx="4288331" cy="3903489"/>
          </a:xfrm>
        </p:spPr>
        <p:txBody>
          <a:bodyPr>
            <a:normAutofit fontScale="47500" lnSpcReduction="20000"/>
          </a:bodyPr>
          <a:lstStyle/>
          <a:p>
            <a:r>
              <a:rPr lang="es-ES" sz="4200" b="0" i="0" dirty="0" smtClean="0">
                <a:solidFill>
                  <a:srgbClr val="000000"/>
                </a:solidFill>
              </a:rPr>
              <a:t>Beneficios</a:t>
            </a:r>
          </a:p>
          <a:p>
            <a:pPr lvl="1"/>
            <a:r>
              <a:rPr lang="es-ES" sz="2800" b="0" i="0" dirty="0" smtClean="0">
                <a:solidFill>
                  <a:srgbClr val="000000"/>
                </a:solidFill>
              </a:rPr>
              <a:t>Fórmula a base de minerales que proporciona una excepcional aplicación tersa y ligera </a:t>
            </a:r>
          </a:p>
          <a:p>
            <a:pPr lvl="1"/>
            <a:r>
              <a:rPr lang="es-ES" sz="2800" b="0" i="0" dirty="0" smtClean="0">
                <a:solidFill>
                  <a:srgbClr val="000000"/>
                </a:solidFill>
              </a:rPr>
              <a:t>Los pigmentos desde tonalidades tenues a mate reflejan la luz para disimular la apariencia de poros agrandados y líneas de expresión </a:t>
            </a:r>
          </a:p>
          <a:p>
            <a:pPr lvl="1"/>
            <a:r>
              <a:rPr lang="es-ES" sz="2800" b="0" i="0" dirty="0" smtClean="0">
                <a:solidFill>
                  <a:srgbClr val="000000"/>
                </a:solidFill>
              </a:rPr>
              <a:t>Cobertura traslúcida para mejillas con un color natural </a:t>
            </a:r>
          </a:p>
          <a:p>
            <a:pPr lvl="1"/>
            <a:r>
              <a:rPr lang="es-ES" sz="2800" b="0" i="0" dirty="0" smtClean="0">
                <a:solidFill>
                  <a:srgbClr val="000000"/>
                </a:solidFill>
              </a:rPr>
              <a:t>Se puede aplicar en capas para dar vida a las mejillas </a:t>
            </a:r>
          </a:p>
          <a:p>
            <a:pPr lvl="1"/>
            <a:r>
              <a:rPr lang="es-ES" sz="2800" b="0" i="0" dirty="0" smtClean="0">
                <a:solidFill>
                  <a:srgbClr val="000000"/>
                </a:solidFill>
              </a:rPr>
              <a:t>Textura aterciopelada y cremosa que se aplica de manera uniforme sobre la piel </a:t>
            </a:r>
          </a:p>
          <a:p>
            <a:pPr lvl="1"/>
            <a:r>
              <a:rPr lang="es-ES" sz="2800" b="0" i="0" dirty="0" smtClean="0">
                <a:solidFill>
                  <a:srgbClr val="000000"/>
                </a:solidFill>
              </a:rPr>
              <a:t>Contiene antioxidantes que protegen y nutren la piel </a:t>
            </a:r>
          </a:p>
          <a:p>
            <a:pPr lvl="1"/>
            <a:r>
              <a:rPr lang="es-ES" sz="2800" b="0" i="0" dirty="0" smtClean="0">
                <a:solidFill>
                  <a:srgbClr val="000000"/>
                </a:solidFill>
              </a:rPr>
              <a:t>No contiene parabeno ni talco </a:t>
            </a:r>
          </a:p>
        </p:txBody>
      </p:sp>
      <p:sp>
        <p:nvSpPr>
          <p:cNvPr id="5" name="Text Placeholder 2"/>
          <p:cNvSpPr txBox="1">
            <a:spLocks/>
          </p:cNvSpPr>
          <p:nvPr/>
        </p:nvSpPr>
        <p:spPr>
          <a:xfrm>
            <a:off x="4623918" y="905286"/>
            <a:ext cx="4354430" cy="3610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600" b="0" i="0" dirty="0" smtClean="0">
                <a:solidFill>
                  <a:srgbClr val="000000"/>
                </a:solidFill>
              </a:rPr>
              <a:t>Un colorete con base mineral de La La que contiene antioxidantes que protegen y nutren la piel y las mejillas para que disfrutes de una piel más lisa e hidratada. Este colorete, que contiene minerales mejorados, se aplica con facilidad y ofrece mayor intensidad de color y mayor duración.</a:t>
            </a:r>
          </a:p>
        </p:txBody>
      </p:sp>
    </p:spTree>
    <p:extLst>
      <p:ext uri="{BB962C8B-B14F-4D97-AF65-F5344CB8AC3E}">
        <p14:creationId xmlns:p14="http://schemas.microsoft.com/office/powerpoint/2010/main" val="3580596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Preguntas frecuentes</a:t>
            </a:r>
          </a:p>
        </p:txBody>
      </p:sp>
      <p:sp>
        <p:nvSpPr>
          <p:cNvPr id="3" name="Text Placeholder 2"/>
          <p:cNvSpPr>
            <a:spLocks noGrp="1"/>
          </p:cNvSpPr>
          <p:nvPr>
            <p:ph type="body" idx="1"/>
          </p:nvPr>
        </p:nvSpPr>
        <p:spPr>
          <a:xfrm>
            <a:off x="641497" y="1436774"/>
            <a:ext cx="7772401" cy="2411016"/>
          </a:xfrm>
        </p:spPr>
        <p:txBody>
          <a:bodyPr>
            <a:normAutofit/>
          </a:bodyPr>
          <a:lstStyle/>
          <a:p>
            <a:r>
              <a:rPr lang="es-ES" sz="1800" b="0" i="0" dirty="0" smtClean="0">
                <a:solidFill>
                  <a:srgbClr val="888888"/>
                </a:solidFill>
              </a:rPr>
              <a:t>Motives</a:t>
            </a:r>
            <a:r>
              <a:rPr lang="es-ES" sz="1800" b="0" i="0" baseline="30000" dirty="0" smtClean="0">
                <a:solidFill>
                  <a:srgbClr val="888888"/>
                </a:solidFill>
              </a:rPr>
              <a:t>®</a:t>
            </a:r>
            <a:r>
              <a:rPr lang="es-ES" sz="1800" b="0" i="0" dirty="0" smtClean="0">
                <a:solidFill>
                  <a:srgbClr val="888888"/>
                </a:solidFill>
              </a:rPr>
              <a:t> </a:t>
            </a:r>
            <a:r>
              <a:rPr lang="es-ES" sz="1800" b="0" i="0" dirty="0" smtClean="0">
                <a:solidFill>
                  <a:srgbClr val="888888"/>
                </a:solidFill>
              </a:rPr>
              <a:t>for La La </a:t>
            </a:r>
            <a:r>
              <a:rPr lang="en-US" sz="1800" dirty="0" smtClean="0"/>
              <a:t/>
            </a:r>
            <a:br>
              <a:rPr lang="en-US" sz="1800" dirty="0" smtClean="0"/>
            </a:br>
            <a:r>
              <a:rPr lang="es-ES" sz="1800" b="0" i="0" dirty="0" smtClean="0">
                <a:solidFill>
                  <a:srgbClr val="888888"/>
                </a:solidFill>
              </a:rPr>
              <a:t>Colorete Mineral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108" y="-121246"/>
            <a:ext cx="8688503" cy="4887282"/>
          </a:xfrm>
          <a:prstGeom prst="rect">
            <a:avLst/>
          </a:prstGeom>
        </p:spPr>
      </p:pic>
    </p:spTree>
    <p:extLst>
      <p:ext uri="{BB962C8B-B14F-4D97-AF65-F5344CB8AC3E}">
        <p14:creationId xmlns:p14="http://schemas.microsoft.com/office/powerpoint/2010/main" val="26398912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Artículo relacionado</a:t>
            </a:r>
          </a:p>
        </p:txBody>
      </p:sp>
      <p:sp>
        <p:nvSpPr>
          <p:cNvPr id="8" name="Text Placeholder 2"/>
          <p:cNvSpPr txBox="1">
            <a:spLocks/>
          </p:cNvSpPr>
          <p:nvPr/>
        </p:nvSpPr>
        <p:spPr>
          <a:xfrm>
            <a:off x="641497" y="1985806"/>
            <a:ext cx="7772401" cy="216215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45720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91440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137160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182880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r>
              <a:rPr lang="es-ES" sz="1800" b="0" i="0" dirty="0" smtClean="0">
                <a:solidFill>
                  <a:srgbClr val="888888"/>
                </a:solidFill>
              </a:rPr>
              <a:t>Aplica el colorete que desees con la brocha de </a:t>
            </a:r>
            <a:r>
              <a:rPr lang="es-ES" sz="1800" b="0" i="0" dirty="0" err="1" smtClean="0">
                <a:solidFill>
                  <a:srgbClr val="888888"/>
                </a:solidFill>
              </a:rPr>
              <a:t>contour</a:t>
            </a:r>
            <a:r>
              <a:rPr lang="es-ES" sz="1800" b="0" i="0" dirty="0" smtClean="0">
                <a:solidFill>
                  <a:srgbClr val="888888"/>
                </a:solidFill>
              </a:rPr>
              <a:t> </a:t>
            </a:r>
            <a:r>
              <a:rPr lang="es-ES" sz="1800" b="0" i="0" dirty="0" smtClean="0">
                <a:solidFill>
                  <a:srgbClr val="888888"/>
                </a:solidFill>
              </a:rPr>
              <a:t/>
            </a:r>
            <a:br>
              <a:rPr lang="es-ES" sz="1800" b="0" i="0" dirty="0" smtClean="0">
                <a:solidFill>
                  <a:srgbClr val="888888"/>
                </a:solidFill>
              </a:rPr>
            </a:br>
            <a:r>
              <a:rPr lang="es-ES" sz="1800" b="0" i="0" dirty="0" smtClean="0">
                <a:solidFill>
                  <a:srgbClr val="888888"/>
                </a:solidFill>
              </a:rPr>
              <a:t>para </a:t>
            </a:r>
            <a:r>
              <a:rPr lang="es-ES" sz="1800" b="0" i="0" dirty="0" smtClean="0">
                <a:solidFill>
                  <a:srgbClr val="888888"/>
                </a:solidFill>
              </a:rPr>
              <a:t>las mejillas</a:t>
            </a:r>
          </a:p>
          <a:p>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94" y="277058"/>
            <a:ext cx="2842411" cy="2842411"/>
          </a:xfrm>
          <a:prstGeom prst="rect">
            <a:avLst/>
          </a:prstGeom>
        </p:spPr>
      </p:pic>
      <p:sp>
        <p:nvSpPr>
          <p:cNvPr id="9" name="Rectangle 8"/>
          <p:cNvSpPr/>
          <p:nvPr/>
        </p:nvSpPr>
        <p:spPr>
          <a:xfrm>
            <a:off x="3684000" y="2351415"/>
            <a:ext cx="2032000" cy="615553"/>
          </a:xfrm>
          <a:prstGeom prst="rect">
            <a:avLst/>
          </a:prstGeom>
        </p:spPr>
        <p:txBody>
          <a:bodyPr wrap="square">
            <a:spAutoFit/>
          </a:bodyPr>
          <a:lstStyle/>
          <a:p>
            <a:r>
              <a:rPr lang="es-ES" sz="1100" b="0" i="0" dirty="0" smtClean="0">
                <a:solidFill>
                  <a:srgbClr val="000000"/>
                </a:solidFill>
                <a:latin typeface="Century Gothic" pitchFamily="18" charset="0"/>
              </a:rPr>
              <a:t>EU46MBR</a:t>
            </a:r>
          </a:p>
          <a:p>
            <a:r>
              <a:rPr lang="es-ES" sz="1100" b="0" i="0" dirty="0" smtClean="0">
                <a:solidFill>
                  <a:srgbClr val="000000"/>
                </a:solidFill>
                <a:latin typeface="Century Gothic" pitchFamily="18" charset="0"/>
              </a:rPr>
              <a:t>79,25 €</a:t>
            </a:r>
          </a:p>
          <a:p>
            <a:pPr algn="l"/>
            <a:endParaRPr lang="en-US" sz="1200" dirty="0">
              <a:latin typeface="Century gothic"/>
              <a:cs typeface="Century gothic"/>
            </a:endParaRPr>
          </a:p>
        </p:txBody>
      </p:sp>
      <p:sp>
        <p:nvSpPr>
          <p:cNvPr id="11" name="Rectangle 10"/>
          <p:cNvSpPr/>
          <p:nvPr/>
        </p:nvSpPr>
        <p:spPr>
          <a:xfrm>
            <a:off x="3660907" y="529096"/>
            <a:ext cx="4352640" cy="1815882"/>
          </a:xfrm>
          <a:prstGeom prst="rect">
            <a:avLst/>
          </a:prstGeom>
        </p:spPr>
        <p:txBody>
          <a:bodyPr wrap="square">
            <a:spAutoFit/>
          </a:bodyPr>
          <a:lstStyle/>
          <a:p>
            <a:r>
              <a:rPr lang="es-ES" sz="1400" b="1" i="1" dirty="0" smtClean="0">
                <a:solidFill>
                  <a:srgbClr val="86754D"/>
                </a:solidFill>
                <a:latin typeface="Century gothic" pitchFamily="18" charset="0"/>
              </a:rPr>
              <a:t>Set de Brochas Deluxe de 8 Piezas de </a:t>
            </a:r>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Incluye una Brocha para Polvos, una Brocha Punta Plana para Base de Maquillaje, una brocha para contour (delinear las facciones del rostro), un Pincel para Sombras para Ojos, un Pincel para Pliegue de Ojos, un Pincel Biselado para Delineador, un Pincel para Labios y un Cepillo en Espiral</a:t>
            </a:r>
          </a:p>
        </p:txBody>
      </p:sp>
    </p:spTree>
    <p:extLst>
      <p:ext uri="{BB962C8B-B14F-4D97-AF65-F5344CB8AC3E}">
        <p14:creationId xmlns:p14="http://schemas.microsoft.com/office/powerpoint/2010/main" val="7042048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b="0" i="0" dirty="0" smtClean="0">
                <a:solidFill>
                  <a:srgbClr val="86754D"/>
                </a:solidFill>
              </a:rPr>
              <a:t>Spray Fijador de Maquillaje</a:t>
            </a:r>
          </a:p>
        </p:txBody>
      </p:sp>
      <p:sp>
        <p:nvSpPr>
          <p:cNvPr id="3" name="Text Placeholder 2"/>
          <p:cNvSpPr>
            <a:spLocks noGrp="1"/>
          </p:cNvSpPr>
          <p:nvPr>
            <p:ph type="body" idx="1"/>
          </p:nvPr>
        </p:nvSpPr>
        <p:spPr/>
        <p:txBody>
          <a:bodyPr/>
          <a:lstStyle/>
          <a:p>
            <a:r>
              <a:rPr lang="es-ES" sz="2000" b="0" i="0" dirty="0" smtClean="0">
                <a:solidFill>
                  <a:srgbClr val="888888"/>
                </a:solidFill>
              </a:rPr>
              <a:t>Este paso final mantiene el maquillaje durante más tiempo como recién puesto incluso después de que haya pasado horas desde la aplicación</a:t>
            </a:r>
          </a:p>
        </p:txBody>
      </p:sp>
    </p:spTree>
    <p:extLst>
      <p:ext uri="{BB962C8B-B14F-4D97-AF65-F5344CB8AC3E}">
        <p14:creationId xmlns:p14="http://schemas.microsoft.com/office/powerpoint/2010/main" val="36972041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Paso 1: Alisar la superficie</a:t>
            </a:r>
          </a:p>
        </p:txBody>
      </p:sp>
      <p:sp>
        <p:nvSpPr>
          <p:cNvPr id="3" name="Text Placeholder 2"/>
          <p:cNvSpPr>
            <a:spLocks noGrp="1"/>
          </p:cNvSpPr>
          <p:nvPr>
            <p:ph type="body" idx="1"/>
          </p:nvPr>
        </p:nvSpPr>
        <p:spPr>
          <a:xfrm>
            <a:off x="301598" y="1064029"/>
            <a:ext cx="8540803" cy="3649288"/>
          </a:xfrm>
        </p:spPr>
        <p:txBody>
          <a:bodyPr>
            <a:normAutofit fontScale="92500" lnSpcReduction="10000"/>
          </a:bodyPr>
          <a:lstStyle/>
          <a:p>
            <a:r>
              <a:rPr lang="es-ES" sz="2400" b="0" i="1" dirty="0" smtClean="0">
                <a:solidFill>
                  <a:srgbClr val="000000"/>
                </a:solidFill>
              </a:rPr>
              <a:t>Función de la prebase</a:t>
            </a:r>
          </a:p>
          <a:p>
            <a:pPr marL="0" indent="0">
              <a:buNone/>
            </a:pPr>
            <a:r>
              <a:rPr lang="es-ES" sz="2800" b="0" i="0" dirty="0" smtClean="0">
                <a:solidFill>
                  <a:srgbClr val="000000"/>
                </a:solidFill>
              </a:rPr>
              <a:t>	 </a:t>
            </a:r>
            <a:r>
              <a:rPr lang="es-ES" sz="2000" b="0" i="0" dirty="0" smtClean="0">
                <a:solidFill>
                  <a:srgbClr val="000000"/>
                </a:solidFill>
              </a:rPr>
              <a:t>- La finalidad de la prebase facial no es diferente de la pintura		 	 : pinsa en que tu piel es el muro con sus </a:t>
            </a:r>
            <a:r>
              <a:rPr lang="es-ES" sz="2000" b="0" i="0" dirty="0" smtClean="0">
                <a:solidFill>
                  <a:srgbClr val="000000"/>
                </a:solidFill>
              </a:rPr>
              <a:t>imperfecciones </a:t>
            </a:r>
            <a:r>
              <a:rPr lang="es-ES" sz="2000" b="0" i="0" dirty="0" smtClean="0">
                <a:solidFill>
                  <a:srgbClr val="000000"/>
                </a:solidFill>
              </a:rPr>
              <a:t>naturales y desafíos para el color. La prebase de maquillaje, un gel </a:t>
            </a:r>
            <a:r>
              <a:rPr lang="es-ES" sz="2000" b="0" i="0" dirty="0" smtClean="0">
                <a:solidFill>
                  <a:srgbClr val="000000"/>
                </a:solidFill>
              </a:rPr>
              <a:t>que </a:t>
            </a:r>
            <a:r>
              <a:rPr lang="es-ES" sz="2000" b="0" i="0" dirty="0" smtClean="0">
                <a:solidFill>
                  <a:srgbClr val="000000"/>
                </a:solidFill>
              </a:rPr>
              <a:t>se aplica después de la hidratante y antes de la base, proporciona una </a:t>
            </a:r>
            <a:r>
              <a:rPr lang="es-ES" sz="2000" b="0" i="0" dirty="0" smtClean="0">
                <a:solidFill>
                  <a:srgbClr val="000000"/>
                </a:solidFill>
              </a:rPr>
              <a:t>superficie </a:t>
            </a:r>
            <a:r>
              <a:rPr lang="es-ES" sz="2000" b="0" i="0" dirty="0" smtClean="0">
                <a:solidFill>
                  <a:srgbClr val="000000"/>
                </a:solidFill>
              </a:rPr>
              <a:t>lisa sobre la que aplicar el maquillaje. Además, puede </a:t>
            </a:r>
            <a:r>
              <a:rPr lang="es-ES" sz="2000" b="0" i="0" dirty="0" smtClean="0">
                <a:solidFill>
                  <a:srgbClr val="000000"/>
                </a:solidFill>
              </a:rPr>
              <a:t>ayudar </a:t>
            </a:r>
            <a:r>
              <a:rPr lang="es-ES" sz="2000" b="0" i="0" dirty="0" smtClean="0">
                <a:solidFill>
                  <a:srgbClr val="000000"/>
                </a:solidFill>
              </a:rPr>
              <a:t>a mantener el maquillaje en su sitio, lo cual es especialmente importante 	</a:t>
            </a:r>
            <a:r>
              <a:rPr lang="es-ES" sz="2000" b="0" i="0" dirty="0" smtClean="0">
                <a:solidFill>
                  <a:srgbClr val="000000"/>
                </a:solidFill>
              </a:rPr>
              <a:t>durante </a:t>
            </a:r>
            <a:r>
              <a:rPr lang="es-ES" sz="2000" b="0" i="0" dirty="0" smtClean="0">
                <a:solidFill>
                  <a:srgbClr val="000000"/>
                </a:solidFill>
              </a:rPr>
              <a:t>los meses de verano cuando hay humedad o las jornadas maratonianas en el despacho. </a:t>
            </a:r>
          </a:p>
          <a:p>
            <a:pPr marL="0" indent="0">
              <a:buNone/>
            </a:pPr>
            <a:r>
              <a:rPr lang="es-ES" sz="2000" b="0" i="0" dirty="0" smtClean="0">
                <a:solidFill>
                  <a:srgbClr val="000000"/>
                </a:solidFill>
              </a:rPr>
              <a:t>	- Ayuda a aplicar la base con mayor uniformidad y suavidad. Además,	 aumenta la duración de la base. </a:t>
            </a:r>
          </a:p>
          <a:p>
            <a:pPr marL="0" indent="0">
              <a:buNone/>
            </a:pPr>
            <a:r>
              <a:rPr lang="es-ES" sz="2000" b="0" i="0" dirty="0" smtClean="0">
                <a:solidFill>
                  <a:srgbClr val="000000"/>
                </a:solidFill>
              </a:rPr>
              <a:t>	</a:t>
            </a:r>
          </a:p>
        </p:txBody>
      </p:sp>
    </p:spTree>
    <p:extLst>
      <p:ext uri="{BB962C8B-B14F-4D97-AF65-F5344CB8AC3E}">
        <p14:creationId xmlns:p14="http://schemas.microsoft.com/office/powerpoint/2010/main" val="25146707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Paso 6: Atomizar con el Spray Fijador</a:t>
            </a:r>
          </a:p>
        </p:txBody>
      </p:sp>
      <p:sp>
        <p:nvSpPr>
          <p:cNvPr id="3" name="Text Placeholder 2"/>
          <p:cNvSpPr>
            <a:spLocks noGrp="1"/>
          </p:cNvSpPr>
          <p:nvPr>
            <p:ph type="body" idx="1"/>
          </p:nvPr>
        </p:nvSpPr>
        <p:spPr>
          <a:xfrm>
            <a:off x="342900" y="836083"/>
            <a:ext cx="8458200" cy="3795183"/>
          </a:xfrm>
        </p:spPr>
        <p:txBody>
          <a:bodyPr>
            <a:noAutofit/>
          </a:bodyPr>
          <a:lstStyle/>
          <a:p>
            <a:r>
              <a:rPr lang="es-ES" sz="2400" b="0" i="1" dirty="0" smtClean="0">
                <a:solidFill>
                  <a:srgbClr val="000000"/>
                </a:solidFill>
              </a:rPr>
              <a:t>Función del spray fijador</a:t>
            </a:r>
          </a:p>
          <a:p>
            <a:pPr lvl="1"/>
            <a:r>
              <a:rPr lang="es-ES" sz="2000" b="0" i="0" dirty="0" smtClean="0">
                <a:solidFill>
                  <a:srgbClr val="000000"/>
                </a:solidFill>
              </a:rPr>
              <a:t>El spray fijador de maquillaje es bastante similar a la prebase facial, salvo por que se aplica </a:t>
            </a:r>
            <a:r>
              <a:rPr lang="es-ES" sz="2000" b="0" i="1" dirty="0" smtClean="0">
                <a:solidFill>
                  <a:srgbClr val="000000"/>
                </a:solidFill>
              </a:rPr>
              <a:t>después</a:t>
            </a:r>
            <a:r>
              <a:rPr lang="es-ES" sz="2000" b="0" i="0" dirty="0" smtClean="0">
                <a:solidFill>
                  <a:srgbClr val="000000"/>
                </a:solidFill>
              </a:rPr>
              <a:t> del maquillaje. Considéralo la capa final de tu maquillaje. Los sprays fijadores de maquillaje son transparentes y no cambian el color ni la textura del maquillaje.</a:t>
            </a:r>
          </a:p>
          <a:p>
            <a:pPr lvl="2"/>
            <a:r>
              <a:rPr lang="es-ES" sz="1800" b="0" i="0" dirty="0" smtClean="0">
                <a:solidFill>
                  <a:srgbClr val="000000"/>
                </a:solidFill>
              </a:rPr>
              <a:t>Mantienen el maquillaje en su sitio</a:t>
            </a:r>
          </a:p>
          <a:p>
            <a:pPr lvl="2"/>
            <a:r>
              <a:rPr lang="es-ES" sz="1800" b="0" i="0" dirty="0" smtClean="0">
                <a:solidFill>
                  <a:srgbClr val="000000"/>
                </a:solidFill>
              </a:rPr>
              <a:t>Ayudan a evitar que el maquillaje se pierda</a:t>
            </a:r>
            <a:r>
              <a:rPr lang="en-US" sz="1800" dirty="0" smtClean="0"/>
              <a:t/>
            </a:r>
            <a:br>
              <a:rPr lang="en-US" sz="1800" dirty="0" smtClean="0"/>
            </a:br>
            <a:r>
              <a:rPr lang="en-US" sz="2000" dirty="0" smtClean="0"/>
              <a:t/>
            </a:r>
            <a:br>
              <a:rPr lang="en-US" sz="2000" dirty="0" smtClean="0"/>
            </a:br>
            <a:endParaRPr lang="en-US" sz="2000" dirty="0" smtClean="0"/>
          </a:p>
        </p:txBody>
      </p:sp>
    </p:spTree>
    <p:extLst>
      <p:ext uri="{BB962C8B-B14F-4D97-AF65-F5344CB8AC3E}">
        <p14:creationId xmlns:p14="http://schemas.microsoft.com/office/powerpoint/2010/main" val="28821167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994" y="-248958"/>
            <a:ext cx="8254448" cy="61908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60" y="1316182"/>
            <a:ext cx="3128818" cy="3128818"/>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92500"/>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Spray Fijador de Maquillaje 10 Years Younger</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214" y="2092237"/>
            <a:ext cx="3209583" cy="745859"/>
          </a:xfrm>
          <a:prstGeom prst="rect">
            <a:avLst/>
          </a:prstGeom>
        </p:spPr>
      </p:pic>
    </p:spTree>
    <p:extLst>
      <p:ext uri="{BB962C8B-B14F-4D97-AF65-F5344CB8AC3E}">
        <p14:creationId xmlns:p14="http://schemas.microsoft.com/office/powerpoint/2010/main" val="23717123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346841" y="1019503"/>
            <a:ext cx="4148959" cy="3577436"/>
          </a:xfrm>
        </p:spPr>
        <p:txBody>
          <a:bodyPr>
            <a:normAutofit/>
          </a:bodyPr>
          <a:lstStyle/>
          <a:p>
            <a:r>
              <a:rPr lang="es-ES" sz="2000" b="0" i="0" dirty="0" smtClean="0">
                <a:solidFill>
                  <a:srgbClr val="000000"/>
                </a:solidFill>
              </a:rPr>
              <a:t>Beneficios</a:t>
            </a:r>
          </a:p>
          <a:p>
            <a:pPr lvl="1"/>
            <a:r>
              <a:rPr lang="es-ES" sz="1600" b="0" i="0" dirty="0" smtClean="0">
                <a:solidFill>
                  <a:srgbClr val="000000"/>
                </a:solidFill>
              </a:rPr>
              <a:t>Ayuda a evitar que el maquillaje penetre en los poros, líneas, arrugas o cicatrices</a:t>
            </a:r>
          </a:p>
          <a:p>
            <a:pPr lvl="1"/>
            <a:r>
              <a:rPr lang="es-ES" sz="1600" b="0" i="0" dirty="0" smtClean="0">
                <a:solidFill>
                  <a:srgbClr val="000000"/>
                </a:solidFill>
              </a:rPr>
              <a:t>Mantiene el maquillaje con una apariencia perfecta durante el día y la noche</a:t>
            </a:r>
          </a:p>
          <a:p>
            <a:pPr lvl="1"/>
            <a:r>
              <a:rPr lang="es-ES" sz="1600" b="0" i="0" dirty="0" smtClean="0">
                <a:solidFill>
                  <a:srgbClr val="000000"/>
                </a:solidFill>
              </a:rPr>
              <a:t>Para que precise menos retoques durante el día</a:t>
            </a:r>
          </a:p>
          <a:p>
            <a:pPr lvl="1"/>
            <a:r>
              <a:rPr lang="es-ES" sz="1600" b="0" i="0" dirty="0" smtClean="0">
                <a:solidFill>
                  <a:srgbClr val="000000"/>
                </a:solidFill>
              </a:rPr>
              <a:t>Utilizará un 50 % de maquillaje menos.</a:t>
            </a:r>
          </a:p>
          <a:p>
            <a:pPr>
              <a:buFont typeface="Arial" panose="020B0604020202020204" pitchFamily="34" charset="0"/>
              <a:buChar char="•"/>
            </a:pPr>
            <a:endParaRPr lang="en-US" dirty="0"/>
          </a:p>
        </p:txBody>
      </p:sp>
      <p:sp>
        <p:nvSpPr>
          <p:cNvPr id="5" name="Text Placeholder 2"/>
          <p:cNvSpPr txBox="1">
            <a:spLocks/>
          </p:cNvSpPr>
          <p:nvPr/>
        </p:nvSpPr>
        <p:spPr>
          <a:xfrm>
            <a:off x="4800600" y="1004681"/>
            <a:ext cx="3934791" cy="3610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600" b="0" i="0" dirty="0" smtClean="0">
                <a:solidFill>
                  <a:srgbClr val="000000"/>
                </a:solidFill>
                <a:latin typeface="Century Gothic" pitchFamily="18" charset="0"/>
              </a:rPr>
              <a:t>Un spray de fijación para que el maquillaje no se emborrone ni se acumule en las líneas de expresión. Haz que tu maquillaje esté perfecto durante todo el día y disfruta de un rostro joven, fresco y brillante.</a:t>
            </a:r>
          </a:p>
          <a:p>
            <a:pPr lvl="1"/>
            <a:endParaRPr lang="en-US" dirty="0"/>
          </a:p>
        </p:txBody>
      </p:sp>
    </p:spTree>
    <p:extLst>
      <p:ext uri="{BB962C8B-B14F-4D97-AF65-F5344CB8AC3E}">
        <p14:creationId xmlns:p14="http://schemas.microsoft.com/office/powerpoint/2010/main" val="41435681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108" y="-121246"/>
            <a:ext cx="8688503" cy="4887282"/>
          </a:xfrm>
          <a:prstGeom prst="rect">
            <a:avLst/>
          </a:prstGeom>
        </p:spPr>
      </p:pic>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Preguntas frecuentes</a:t>
            </a:r>
          </a:p>
        </p:txBody>
      </p:sp>
      <p:sp>
        <p:nvSpPr>
          <p:cNvPr id="3" name="Text Placeholder 2"/>
          <p:cNvSpPr>
            <a:spLocks noGrp="1"/>
          </p:cNvSpPr>
          <p:nvPr>
            <p:ph type="body" idx="1"/>
          </p:nvPr>
        </p:nvSpPr>
        <p:spPr>
          <a:xfrm>
            <a:off x="641497" y="1436774"/>
            <a:ext cx="7772401" cy="2411016"/>
          </a:xfrm>
        </p:spPr>
        <p:txBody>
          <a:bodyPr>
            <a:normAutofit/>
          </a:bodyPr>
          <a:lstStyle/>
          <a:p>
            <a:r>
              <a:rPr lang="es-ES" sz="1800" b="0" i="0" dirty="0" smtClean="0">
                <a:solidFill>
                  <a:srgbClr val="888888"/>
                </a:solidFill>
              </a:rPr>
              <a:t>Motives</a:t>
            </a:r>
            <a:r>
              <a:rPr lang="es-ES" sz="1800" b="0" i="0" baseline="30000" dirty="0" smtClean="0">
                <a:solidFill>
                  <a:srgbClr val="888888"/>
                </a:solidFill>
              </a:rPr>
              <a:t>®</a:t>
            </a:r>
            <a:r>
              <a:rPr lang="es-ES" sz="1800" b="0" i="0" dirty="0" smtClean="0">
                <a:solidFill>
                  <a:srgbClr val="888888"/>
                </a:solidFill>
              </a:rPr>
              <a:t> </a:t>
            </a:r>
            <a:r>
              <a:rPr lang="es-ES" sz="1800" b="0" i="0" dirty="0" smtClean="0">
                <a:solidFill>
                  <a:srgbClr val="888888"/>
                </a:solidFill>
              </a:rPr>
              <a:t>Spray Fijador </a:t>
            </a:r>
            <a:r>
              <a:rPr lang="es-ES" sz="1800" b="0" i="0" dirty="0" smtClean="0">
                <a:solidFill>
                  <a:srgbClr val="888888"/>
                </a:solidFill>
              </a:rPr>
              <a:t>de </a:t>
            </a:r>
            <a:br>
              <a:rPr lang="es-ES" sz="1800" b="0" i="0" dirty="0" smtClean="0">
                <a:solidFill>
                  <a:srgbClr val="888888"/>
                </a:solidFill>
              </a:rPr>
            </a:br>
            <a:r>
              <a:rPr lang="es-ES" sz="1800" b="0" i="0" dirty="0" smtClean="0">
                <a:solidFill>
                  <a:srgbClr val="888888"/>
                </a:solidFill>
              </a:rPr>
              <a:t>Maquillaje Rejuvenecedor </a:t>
            </a:r>
            <a:br>
              <a:rPr lang="es-ES" sz="1800" b="0" i="0" dirty="0" smtClean="0">
                <a:solidFill>
                  <a:srgbClr val="888888"/>
                </a:solidFill>
              </a:rPr>
            </a:br>
            <a:r>
              <a:rPr lang="es-ES" sz="1800" b="0" i="0" dirty="0" smtClean="0">
                <a:solidFill>
                  <a:srgbClr val="888888"/>
                </a:solidFill>
              </a:rPr>
              <a:t>10 </a:t>
            </a:r>
            <a:r>
              <a:rPr lang="es-ES" sz="1800" b="0" i="0" dirty="0" smtClean="0">
                <a:solidFill>
                  <a:srgbClr val="888888"/>
                </a:solidFill>
              </a:rPr>
              <a:t>Years Younger</a:t>
            </a:r>
          </a:p>
        </p:txBody>
      </p:sp>
    </p:spTree>
    <p:extLst>
      <p:ext uri="{BB962C8B-B14F-4D97-AF65-F5344CB8AC3E}">
        <p14:creationId xmlns:p14="http://schemas.microsoft.com/office/powerpoint/2010/main" val="26398912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516" y="-248958"/>
            <a:ext cx="8254448" cy="61908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1" y="1308731"/>
            <a:ext cx="3117725" cy="3117725"/>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Spray Fijador de Maquillaje Antibrillo</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701" y="2165840"/>
            <a:ext cx="3214107" cy="780082"/>
          </a:xfrm>
          <a:prstGeom prst="rect">
            <a:avLst/>
          </a:prstGeom>
        </p:spPr>
      </p:pic>
    </p:spTree>
    <p:extLst>
      <p:ext uri="{BB962C8B-B14F-4D97-AF65-F5344CB8AC3E}">
        <p14:creationId xmlns:p14="http://schemas.microsoft.com/office/powerpoint/2010/main" val="23717123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346841" y="1019503"/>
            <a:ext cx="4148959" cy="3577436"/>
          </a:xfrm>
        </p:spPr>
        <p:txBody>
          <a:bodyPr>
            <a:normAutofit fontScale="47500" lnSpcReduction="20000"/>
          </a:bodyPr>
          <a:lstStyle/>
          <a:p>
            <a:r>
              <a:rPr lang="es-ES" sz="4200" b="0" i="0" dirty="0" smtClean="0">
                <a:solidFill>
                  <a:srgbClr val="000000"/>
                </a:solidFill>
              </a:rPr>
              <a:t>Beneficios</a:t>
            </a:r>
          </a:p>
          <a:p>
            <a:pPr lvl="1"/>
            <a:r>
              <a:rPr lang="es-ES" sz="2900" b="0" i="0" dirty="0" smtClean="0">
                <a:solidFill>
                  <a:srgbClr val="000000"/>
                </a:solidFill>
              </a:rPr>
              <a:t>Ayuda a controlar el brillo superficial y absorbe el exceso de grasa</a:t>
            </a:r>
          </a:p>
          <a:p>
            <a:pPr lvl="1"/>
            <a:r>
              <a:rPr lang="es-ES" sz="2900" b="0" i="0" dirty="0" smtClean="0">
                <a:solidFill>
                  <a:srgbClr val="000000"/>
                </a:solidFill>
              </a:rPr>
              <a:t>Para que precise menos retoques durante el día</a:t>
            </a:r>
          </a:p>
          <a:p>
            <a:pPr lvl="1"/>
            <a:r>
              <a:rPr lang="es-ES" sz="2900" b="0" i="0" dirty="0" smtClean="0">
                <a:solidFill>
                  <a:srgbClr val="000000"/>
                </a:solidFill>
              </a:rPr>
              <a:t>Ayuda a reducir la apariencia del maquillaje con grietas o que se ha </a:t>
            </a:r>
            <a:r>
              <a:rPr lang="es-ES" sz="2900" b="0" i="0" dirty="0" smtClean="0">
                <a:solidFill>
                  <a:srgbClr val="000000"/>
                </a:solidFill>
              </a:rPr>
              <a:t>movido.</a:t>
            </a:r>
            <a:endParaRPr lang="es-ES" sz="2900" b="0" i="0" dirty="0" smtClean="0">
              <a:solidFill>
                <a:srgbClr val="000000"/>
              </a:solidFill>
            </a:endParaRPr>
          </a:p>
          <a:p>
            <a:pPr lvl="1"/>
            <a:r>
              <a:rPr lang="es-ES" sz="2900" b="0" i="0" dirty="0" smtClean="0">
                <a:solidFill>
                  <a:srgbClr val="000000"/>
                </a:solidFill>
              </a:rPr>
              <a:t>La tecnología para mantener la temperatura de la superficie fresca evita la disolución o el deslizamiento del producto</a:t>
            </a:r>
          </a:p>
          <a:p>
            <a:pPr lvl="1"/>
            <a:r>
              <a:rPr lang="es-ES" sz="2900" b="0" i="0" dirty="0" smtClean="0">
                <a:solidFill>
                  <a:srgbClr val="000000"/>
                </a:solidFill>
              </a:rPr>
              <a:t>Funciona con todos los tipos de maquillaje</a:t>
            </a:r>
          </a:p>
          <a:p>
            <a:pPr lvl="1"/>
            <a:r>
              <a:rPr lang="es-ES" sz="2900" b="0" i="0" dirty="0" smtClean="0">
                <a:solidFill>
                  <a:srgbClr val="000000"/>
                </a:solidFill>
              </a:rPr>
              <a:t>Es el complemento ideal del Spray Fijador de Maquillaje Rejuvenecedor 10 Years Younger.</a:t>
            </a:r>
          </a:p>
          <a:p>
            <a:pPr>
              <a:buFont typeface="Arial" panose="020B0604020202020204" pitchFamily="34" charset="0"/>
              <a:buChar char="•"/>
            </a:pPr>
            <a:endParaRPr lang="en-US" dirty="0"/>
          </a:p>
        </p:txBody>
      </p:sp>
      <p:sp>
        <p:nvSpPr>
          <p:cNvPr id="5" name="Text Placeholder 2"/>
          <p:cNvSpPr txBox="1">
            <a:spLocks/>
          </p:cNvSpPr>
          <p:nvPr/>
        </p:nvSpPr>
        <p:spPr>
          <a:xfrm>
            <a:off x="4800598" y="938420"/>
            <a:ext cx="4034185" cy="3610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600" b="0" i="0" dirty="0" smtClean="0">
                <a:solidFill>
                  <a:srgbClr val="000000"/>
                </a:solidFill>
                <a:latin typeface="Century Gothic" pitchFamily="18" charset="0"/>
              </a:rPr>
              <a:t>Un spray de fijación ligero para controlar la grasa, los brillos y para mantener el aspecto de la piel perfectamente mate. ¡La piel grasa ha encontrado un aliado! Mantén tu piel con un aspecto suave, pero nunca brillante, gracias a este spray.</a:t>
            </a:r>
          </a:p>
          <a:p>
            <a:pPr marL="457200" lvl="1" indent="0">
              <a:buNone/>
            </a:pPr>
            <a:endParaRPr lang="en-US" dirty="0"/>
          </a:p>
        </p:txBody>
      </p:sp>
    </p:spTree>
    <p:extLst>
      <p:ext uri="{BB962C8B-B14F-4D97-AF65-F5344CB8AC3E}">
        <p14:creationId xmlns:p14="http://schemas.microsoft.com/office/powerpoint/2010/main" val="5111740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2727" y="775853"/>
            <a:ext cx="7749309" cy="1937327"/>
          </a:xfrm>
          <a:prstGeom prst="rect">
            <a:avLst/>
          </a:prstGeom>
        </p:spPr>
      </p:pic>
      <p:sp>
        <p:nvSpPr>
          <p:cNvPr id="3" name="Text Placeholder 2"/>
          <p:cNvSpPr>
            <a:spLocks noGrp="1"/>
          </p:cNvSpPr>
          <p:nvPr>
            <p:ph type="body" idx="1"/>
          </p:nvPr>
        </p:nvSpPr>
        <p:spPr>
          <a:xfrm>
            <a:off x="641497" y="1985806"/>
            <a:ext cx="7772401" cy="2162154"/>
          </a:xfrm>
        </p:spPr>
        <p:txBody>
          <a:bodyPr>
            <a:normAutofit/>
          </a:bodyPr>
          <a:lstStyle/>
          <a:p>
            <a:r>
              <a:rPr lang="es-ES" sz="1800" b="0" i="0" dirty="0" smtClean="0">
                <a:solidFill>
                  <a:srgbClr val="888888"/>
                </a:solidFill>
              </a:rPr>
              <a:t>Usa el spray fijador que desees Mantenlo a 6 u 8 pulgadas de tu rostro y vaporiza de 2 a 4 veces haciendo una X y una T.</a:t>
            </a:r>
          </a:p>
          <a:p>
            <a:endParaRPr lang="en-US" sz="1800" dirty="0"/>
          </a:p>
        </p:txBody>
      </p:sp>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Artículo relacionado</a:t>
            </a:r>
          </a:p>
        </p:txBody>
      </p:sp>
    </p:spTree>
    <p:extLst>
      <p:ext uri="{BB962C8B-B14F-4D97-AF65-F5344CB8AC3E}">
        <p14:creationId xmlns:p14="http://schemas.microsoft.com/office/powerpoint/2010/main" val="2763133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608078"/>
            <a:ext cx="8226515" cy="1838324"/>
          </a:xfrm>
        </p:spPr>
        <p:txBody>
          <a:bodyPr>
            <a:normAutofit/>
          </a:bodyPr>
          <a:lstStyle/>
          <a:p>
            <a:r>
              <a:rPr lang="es-ES" sz="3300" b="0" i="0" dirty="0" smtClean="0">
                <a:solidFill>
                  <a:srgbClr val="86754D"/>
                </a:solidFill>
              </a:rPr>
              <a:t>Comercialización en las redes sociales</a:t>
            </a:r>
          </a:p>
        </p:txBody>
      </p:sp>
      <p:sp>
        <p:nvSpPr>
          <p:cNvPr id="3" name="Text Placeholder 2"/>
          <p:cNvSpPr>
            <a:spLocks noGrp="1"/>
          </p:cNvSpPr>
          <p:nvPr>
            <p:ph type="body" idx="1"/>
          </p:nvPr>
        </p:nvSpPr>
        <p:spPr>
          <a:xfrm>
            <a:off x="722312" y="1197061"/>
            <a:ext cx="7772401" cy="2411016"/>
          </a:xfrm>
        </p:spPr>
        <p:txBody>
          <a:bodyPr/>
          <a:lstStyle/>
          <a:p>
            <a:r>
              <a:rPr lang="es-ES" sz="2000" b="0" i="0" dirty="0" smtClean="0">
                <a:solidFill>
                  <a:srgbClr val="888888"/>
                </a:solidFill>
              </a:rPr>
              <a:t>Aprovechar el tiempo y el talento de otros es esencial para crear tu marca personal como artista y emprendedora. </a:t>
            </a:r>
          </a:p>
          <a:p>
            <a:r>
              <a:rPr lang="es-ES" sz="2000" b="0" i="0" dirty="0" smtClean="0">
                <a:solidFill>
                  <a:srgbClr val="888888"/>
                </a:solidFill>
              </a:rPr>
              <a:t>Aquí te damos algunos pequeños ejemplos accesibles, lo cual no solo te ayudará a aprender nuevas técnicas para usar los productos, sino también promocionará eficazmente tu marca a nivel profesional.</a:t>
            </a:r>
          </a:p>
        </p:txBody>
      </p:sp>
    </p:spTree>
    <p:extLst>
      <p:ext uri="{BB962C8B-B14F-4D97-AF65-F5344CB8AC3E}">
        <p14:creationId xmlns:p14="http://schemas.microsoft.com/office/powerpoint/2010/main" val="11026861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546" y="911108"/>
            <a:ext cx="3537331" cy="3493114"/>
          </a:xfrm>
          <a:prstGeom prst="rect">
            <a:avLst/>
          </a:prstGeom>
        </p:spPr>
      </p:pic>
      <p:sp>
        <p:nvSpPr>
          <p:cNvPr id="50" name="Shape 50"/>
          <p:cNvSpPr>
            <a:spLocks noGrp="1"/>
          </p:cNvSpPr>
          <p:nvPr>
            <p:ph type="title"/>
          </p:nvPr>
        </p:nvSpPr>
        <p:spPr>
          <a:xfrm>
            <a:off x="685800" y="233146"/>
            <a:ext cx="7772400" cy="1316830"/>
          </a:xfrm>
          <a:prstGeom prst="rect">
            <a:avLst/>
          </a:prstGeom>
        </p:spPr>
        <p:txBody>
          <a:bodyPr>
            <a:normAutofit/>
          </a:bodyPr>
          <a:lstStyle/>
          <a:p>
            <a:pPr lvl="0"/>
            <a:r>
              <a:rPr lang="es-ES" sz="2800" b="0" i="0" dirty="0" smtClean="0">
                <a:solidFill>
                  <a:srgbClr val="86754D"/>
                </a:solidFill>
              </a:rPr>
              <a:t>Comercialización en las redes sociales</a:t>
            </a:r>
          </a:p>
        </p:txBody>
      </p:sp>
    </p:spTree>
    <p:extLst>
      <p:ext uri="{BB962C8B-B14F-4D97-AF65-F5344CB8AC3E}">
        <p14:creationId xmlns:p14="http://schemas.microsoft.com/office/powerpoint/2010/main" val="37815585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Shape 50"/>
          <p:cNvSpPr>
            <a:spLocks noGrp="1"/>
          </p:cNvSpPr>
          <p:nvPr>
            <p:ph type="title"/>
          </p:nvPr>
        </p:nvSpPr>
        <p:spPr>
          <a:xfrm>
            <a:off x="685800" y="233146"/>
            <a:ext cx="7772400" cy="1316830"/>
          </a:xfrm>
          <a:prstGeom prst="rect">
            <a:avLst/>
          </a:prstGeom>
        </p:spPr>
        <p:txBody>
          <a:bodyPr>
            <a:normAutofit/>
          </a:bodyPr>
          <a:lstStyle/>
          <a:p>
            <a:pPr lvl="0"/>
            <a:r>
              <a:rPr lang="es-ES" sz="2800" b="0" i="0" dirty="0" smtClean="0">
                <a:solidFill>
                  <a:srgbClr val="86754D"/>
                </a:solidFill>
              </a:rPr>
              <a:t>Comercialización en las redes sociales</a:t>
            </a:r>
          </a:p>
        </p:txBody>
      </p:sp>
      <p:sp>
        <p:nvSpPr>
          <p:cNvPr id="51" name="Shape 51"/>
          <p:cNvSpPr>
            <a:spLocks noGrp="1"/>
          </p:cNvSpPr>
          <p:nvPr>
            <p:ph type="body" idx="1"/>
          </p:nvPr>
        </p:nvSpPr>
        <p:spPr>
          <a:xfrm>
            <a:off x="507993" y="877657"/>
            <a:ext cx="4220964" cy="3959839"/>
          </a:xfrm>
          <a:prstGeom prst="rect">
            <a:avLst/>
          </a:prstGeom>
        </p:spPr>
        <p:txBody>
          <a:bodyPr>
            <a:noAutofit/>
          </a:bodyPr>
          <a:lstStyle/>
          <a:p>
            <a:pPr marL="285750" lvl="2" indent="-285750" algn="l" defTabSz="224027">
              <a:spcBef>
                <a:spcPts val="200"/>
              </a:spcBef>
              <a:buFont typeface="Arial"/>
              <a:buChar char="•"/>
              <a:defRPr sz="1800">
                <a:solidFill>
                  <a:srgbClr val="000000"/>
                </a:solidFill>
              </a:defRPr>
            </a:pPr>
            <a:r>
              <a:rPr lang="es-ES" sz="1400" b="0" i="0" dirty="0" smtClean="0">
                <a:solidFill>
                  <a:srgbClr val="888888"/>
                </a:solidFill>
              </a:rPr>
              <a:t>#motd usando mi favorita sobre la marcha de @motivescosmetics Paleta Element </a:t>
            </a:r>
          </a:p>
          <a:p>
            <a:pPr marL="285750" lvl="0" indent="-285750" algn="l" defTabSz="224027">
              <a:spcBef>
                <a:spcPts val="200"/>
              </a:spcBef>
              <a:buFont typeface="Arial"/>
              <a:buChar char="•"/>
              <a:defRPr sz="1800">
                <a:solidFill>
                  <a:srgbClr val="000000"/>
                </a:solidFill>
              </a:defRPr>
            </a:pPr>
            <a:endParaRPr sz="1400" dirty="0">
              <a:solidFill>
                <a:srgbClr val="888888"/>
              </a:solidFill>
            </a:endParaRPr>
          </a:p>
          <a:p>
            <a:pPr marL="285750" lvl="0" indent="-285750" algn="l" defTabSz="224027">
              <a:spcBef>
                <a:spcPts val="200"/>
              </a:spcBef>
              <a:buFont typeface="Arial"/>
              <a:buChar char="•"/>
              <a:defRPr sz="1800">
                <a:solidFill>
                  <a:srgbClr val="000000"/>
                </a:solidFill>
              </a:defRPr>
            </a:pPr>
            <a:r>
              <a:rPr lang="es-ES" sz="1400" b="0" i="0" dirty="0" smtClean="0">
                <a:solidFill>
                  <a:srgbClr val="888888"/>
                </a:solidFill>
              </a:rPr>
              <a:t>empecé con #motives base para ojos- difuminé 'native' en el pliegue superior, 'bordeaux' en el párpado y en la línea de las pestañas inferiores y difuminé 'raven' en el ángulo externo. Mezclé 'shell' y 'birch' para iluminar el ángulo interno.</a:t>
            </a:r>
          </a:p>
          <a:p>
            <a:pPr marL="285750" lvl="0" indent="-285750" algn="l" defTabSz="224027">
              <a:spcBef>
                <a:spcPts val="200"/>
              </a:spcBef>
              <a:buFont typeface="Arial"/>
              <a:buChar char="•"/>
              <a:defRPr sz="1800">
                <a:solidFill>
                  <a:srgbClr val="000000"/>
                </a:solidFill>
              </a:defRPr>
            </a:pPr>
            <a:endParaRPr sz="1400" dirty="0">
              <a:solidFill>
                <a:srgbClr val="888888"/>
              </a:solidFill>
            </a:endParaRPr>
          </a:p>
          <a:p>
            <a:pPr marL="285750" lvl="0" indent="-285750" algn="l" defTabSz="224027">
              <a:spcBef>
                <a:spcPts val="200"/>
              </a:spcBef>
              <a:buFont typeface="Arial"/>
              <a:buChar char="•"/>
              <a:defRPr sz="1800">
                <a:solidFill>
                  <a:srgbClr val="000000"/>
                </a:solidFill>
              </a:defRPr>
            </a:pPr>
            <a:r>
              <a:rPr lang="es-ES" sz="1400" b="0" i="0" dirty="0" smtClean="0">
                <a:solidFill>
                  <a:srgbClr val="888888"/>
                </a:solidFill>
              </a:rPr>
              <a:t>Rostro: Base Mineral en Polvo Líquido en ‘almond’ y fijación con ‘Polvos Translúcidos Sueltos’ Colorete en ‘naughty’</a:t>
            </a:r>
          </a:p>
          <a:p>
            <a:pPr lvl="0" algn="l" defTabSz="224027">
              <a:spcBef>
                <a:spcPts val="200"/>
              </a:spcBef>
              <a:defRPr sz="1800">
                <a:solidFill>
                  <a:srgbClr val="000000"/>
                </a:solidFill>
              </a:defRPr>
            </a:pPr>
            <a:endParaRPr sz="1400" dirty="0">
              <a:solidFill>
                <a:srgbClr val="888888"/>
              </a:solidFill>
            </a:endParaRPr>
          </a:p>
        </p:txBody>
      </p:sp>
      <p:pic>
        <p:nvPicPr>
          <p:cNvPr id="52" name="Screen Shot 2015-06-22 at 12.50.30 PM.png"/>
          <p:cNvPicPr/>
          <p:nvPr/>
        </p:nvPicPr>
        <p:blipFill>
          <a:blip r:embed="rId2">
            <a:extLst/>
          </a:blip>
          <a:stretch>
            <a:fillRect/>
          </a:stretch>
        </p:blipFill>
        <p:spPr>
          <a:xfrm>
            <a:off x="5114630" y="911440"/>
            <a:ext cx="3342359" cy="3395015"/>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972" y="-248958"/>
            <a:ext cx="8254448" cy="61908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73" y="1266902"/>
            <a:ext cx="2849202" cy="2849202"/>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 Prebase Facial Complexion Perfection</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210" y="2079269"/>
            <a:ext cx="2778774" cy="785488"/>
          </a:xfrm>
          <a:prstGeom prst="rect">
            <a:avLst/>
          </a:prstGeom>
        </p:spPr>
      </p:pic>
    </p:spTree>
    <p:extLst>
      <p:ext uri="{BB962C8B-B14F-4D97-AF65-F5344CB8AC3E}">
        <p14:creationId xmlns:p14="http://schemas.microsoft.com/office/powerpoint/2010/main" val="39427265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4572000" y="1081279"/>
            <a:ext cx="4097130" cy="3563874"/>
          </a:xfrm>
        </p:spPr>
        <p:txBody>
          <a:bodyPr>
            <a:normAutofit lnSpcReduction="10000"/>
          </a:bodyPr>
          <a:lstStyle/>
          <a:p>
            <a:r>
              <a:rPr lang="es-ES" sz="2000" dirty="0">
                <a:solidFill>
                  <a:srgbClr val="000000"/>
                </a:solidFill>
              </a:rPr>
              <a:t>Características</a:t>
            </a:r>
            <a:endParaRPr lang="es-ES" sz="2000" b="0" i="0" dirty="0" smtClean="0">
              <a:solidFill>
                <a:srgbClr val="000000"/>
              </a:solidFill>
            </a:endParaRPr>
          </a:p>
          <a:p>
            <a:pPr lvl="1"/>
            <a:r>
              <a:rPr lang="es-ES" sz="1600" b="0" i="0" dirty="0" smtClean="0">
                <a:solidFill>
                  <a:srgbClr val="000000"/>
                </a:solidFill>
              </a:rPr>
              <a:t>Con su innovadora fórmula diseñada para disimular los poros, las líneas de expresión y las arrugas, </a:t>
            </a:r>
            <a:r>
              <a:rPr lang="es-ES" sz="1600" b="0" i="0" dirty="0" smtClean="0">
                <a:solidFill>
                  <a:srgbClr val="000000"/>
                </a:solidFill>
              </a:rPr>
              <a:t>Motives</a:t>
            </a:r>
            <a:r>
              <a:rPr lang="es-ES" sz="1600" b="0" i="0" baseline="30000" dirty="0" smtClean="0">
                <a:solidFill>
                  <a:srgbClr val="000000"/>
                </a:solidFill>
              </a:rPr>
              <a:t>®</a:t>
            </a:r>
            <a:r>
              <a:rPr lang="es-ES" sz="1600" b="0" i="0" dirty="0" smtClean="0">
                <a:solidFill>
                  <a:srgbClr val="000000"/>
                </a:solidFill>
              </a:rPr>
              <a:t> </a:t>
            </a:r>
            <a:r>
              <a:rPr lang="es-ES" sz="1600" b="0" i="0" dirty="0" smtClean="0">
                <a:solidFill>
                  <a:srgbClr val="000000"/>
                </a:solidFill>
              </a:rPr>
              <a:t>Prebase Facial Complexion Perfection minimiza visiblemente las imperfecciones dejando la piel preparada y con una textura uniforme. Esta fórmula suavizante y sin aceites extiende la duración de la base para que el cutis luzca siempre impecable.</a:t>
            </a:r>
          </a:p>
        </p:txBody>
      </p:sp>
      <p:sp>
        <p:nvSpPr>
          <p:cNvPr id="4" name="Text Placeholder 2"/>
          <p:cNvSpPr txBox="1">
            <a:spLocks/>
          </p:cNvSpPr>
          <p:nvPr/>
        </p:nvSpPr>
        <p:spPr>
          <a:xfrm>
            <a:off x="533400" y="1081279"/>
            <a:ext cx="4038600" cy="356387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indent="-342900" defTabSz="457200">
              <a:spcBef>
                <a:spcPts val="600"/>
              </a:spcBef>
              <a:buSzPct val="100000"/>
              <a:buFont typeface="Arial"/>
              <a:buChar char="•"/>
              <a:defRPr sz="2800">
                <a:latin typeface="Century Gothic"/>
                <a:ea typeface="Century Gothic"/>
                <a:cs typeface="Century Gothic"/>
                <a:sym typeface="Century Gothic"/>
              </a:defRPr>
            </a:lvl1pPr>
            <a:lvl2pPr marL="790575" indent="-333375" defTabSz="457200">
              <a:spcBef>
                <a:spcPts val="600"/>
              </a:spcBef>
              <a:buSzPct val="100000"/>
              <a:buFont typeface="Arial"/>
              <a:buChar char="–"/>
              <a:defRPr sz="2800">
                <a:latin typeface="Century Gothic"/>
                <a:ea typeface="Century Gothic"/>
                <a:cs typeface="Century Gothic"/>
                <a:sym typeface="Century Gothic"/>
              </a:defRPr>
            </a:lvl2pPr>
            <a:lvl3pPr marL="1394460" indent="-480060" defTabSz="457200">
              <a:spcBef>
                <a:spcPts val="600"/>
              </a:spcBef>
              <a:buSzPct val="100000"/>
              <a:buFont typeface="Arial"/>
              <a:buAutoNum type="alphaUcPeriod"/>
              <a:defRPr sz="2800">
                <a:latin typeface="Century Gothic"/>
                <a:ea typeface="Century Gothic"/>
                <a:cs typeface="Century Gothic"/>
                <a:sym typeface="Century Gothic"/>
              </a:defRPr>
            </a:lvl3pPr>
            <a:lvl4pPr marL="1905000" indent="-533400" defTabSz="457200">
              <a:spcBef>
                <a:spcPts val="600"/>
              </a:spcBef>
              <a:buSzPct val="100000"/>
              <a:buFont typeface="Arial"/>
              <a:buAutoNum type="arabicPeriod"/>
              <a:defRPr sz="2800">
                <a:latin typeface="Century Gothic"/>
                <a:ea typeface="Century Gothic"/>
                <a:cs typeface="Century Gothic"/>
                <a:sym typeface="Century Gothic"/>
              </a:defRPr>
            </a:lvl4pPr>
            <a:lvl5pPr marL="2362200" indent="-533400" defTabSz="457200">
              <a:spcBef>
                <a:spcPts val="600"/>
              </a:spcBef>
              <a:buSzPct val="100000"/>
              <a:buFont typeface="Arial"/>
              <a:buAutoNum type="alphaLcParenR"/>
              <a:defRPr sz="28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r>
              <a:rPr lang="es-ES" sz="2000" b="0" i="0" dirty="0" smtClean="0">
                <a:solidFill>
                  <a:srgbClr val="000000"/>
                </a:solidFill>
              </a:rPr>
              <a:t>Beneficios</a:t>
            </a:r>
          </a:p>
          <a:p>
            <a:pPr lvl="1"/>
            <a:r>
              <a:rPr lang="es-ES" sz="1600" b="0" i="0" dirty="0" smtClean="0">
                <a:solidFill>
                  <a:srgbClr val="000000"/>
                </a:solidFill>
              </a:rPr>
              <a:t>Especial para disimular los poros, las líneas de expresión y las arrugas, además de suavizar el cutis </a:t>
            </a:r>
          </a:p>
          <a:p>
            <a:pPr lvl="1"/>
            <a:r>
              <a:rPr lang="es-ES" sz="1600" b="0" i="0" dirty="0" smtClean="0">
                <a:solidFill>
                  <a:srgbClr val="000000"/>
                </a:solidFill>
              </a:rPr>
              <a:t>Mejora el aspecto de las imperfecciones</a:t>
            </a:r>
          </a:p>
          <a:p>
            <a:pPr lvl="1"/>
            <a:r>
              <a:rPr lang="es-ES" sz="1600" b="0" i="0" dirty="0" smtClean="0">
                <a:solidFill>
                  <a:srgbClr val="000000"/>
                </a:solidFill>
              </a:rPr>
              <a:t>Crea una barrera entre la piel y la base de maquillaje</a:t>
            </a:r>
          </a:p>
          <a:p>
            <a:pPr lvl="1"/>
            <a:r>
              <a:rPr lang="es-ES" sz="1600" b="0" i="0" dirty="0" smtClean="0">
                <a:solidFill>
                  <a:srgbClr val="000000"/>
                </a:solidFill>
              </a:rPr>
              <a:t>Ayuda a prolongar la duración del maquillaje</a:t>
            </a:r>
          </a:p>
          <a:p>
            <a:endParaRPr lang="en-US" dirty="0"/>
          </a:p>
        </p:txBody>
      </p:sp>
    </p:spTree>
    <p:extLst>
      <p:ext uri="{BB962C8B-B14F-4D97-AF65-F5344CB8AC3E}">
        <p14:creationId xmlns:p14="http://schemas.microsoft.com/office/powerpoint/2010/main" val="8530208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Preguntas frecuentes</a:t>
            </a:r>
          </a:p>
        </p:txBody>
      </p:sp>
      <p:sp>
        <p:nvSpPr>
          <p:cNvPr id="3" name="Text Placeholder 2"/>
          <p:cNvSpPr>
            <a:spLocks noGrp="1"/>
          </p:cNvSpPr>
          <p:nvPr>
            <p:ph type="body" idx="1"/>
          </p:nvPr>
        </p:nvSpPr>
        <p:spPr>
          <a:xfrm>
            <a:off x="641497" y="1506674"/>
            <a:ext cx="7772401" cy="2411016"/>
          </a:xfrm>
        </p:spPr>
        <p:txBody>
          <a:bodyPr>
            <a:normAutofit/>
          </a:bodyPr>
          <a:lstStyle/>
          <a:p>
            <a:r>
              <a:rPr lang="es-ES" sz="1800" b="0" i="0" dirty="0" smtClean="0">
                <a:solidFill>
                  <a:srgbClr val="888888"/>
                </a:solidFill>
              </a:rPr>
              <a:t>Prebase Facial Complexion Perfection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108" y="-121246"/>
            <a:ext cx="8688503" cy="4887283"/>
          </a:xfrm>
          <a:prstGeom prst="rect">
            <a:avLst/>
          </a:prstGeom>
        </p:spPr>
      </p:pic>
    </p:spTree>
    <p:extLst>
      <p:ext uri="{BB962C8B-B14F-4D97-AF65-F5344CB8AC3E}">
        <p14:creationId xmlns:p14="http://schemas.microsoft.com/office/powerpoint/2010/main" val="36774223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Paso 2: Base </a:t>
            </a:r>
          </a:p>
        </p:txBody>
      </p:sp>
      <p:sp>
        <p:nvSpPr>
          <p:cNvPr id="4" name="Content Placeholder 2"/>
          <p:cNvSpPr txBox="1">
            <a:spLocks/>
          </p:cNvSpPr>
          <p:nvPr/>
        </p:nvSpPr>
        <p:spPr>
          <a:xfrm>
            <a:off x="459310" y="1202358"/>
            <a:ext cx="8229600" cy="366117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indent="-342900" defTabSz="457200">
              <a:spcBef>
                <a:spcPts val="600"/>
              </a:spcBef>
              <a:buSzPct val="100000"/>
              <a:buFont typeface="Arial"/>
              <a:buChar char="•"/>
              <a:defRPr sz="2800">
                <a:latin typeface="Century Gothic"/>
                <a:ea typeface="Century Gothic"/>
                <a:cs typeface="Century Gothic"/>
                <a:sym typeface="Century Gothic"/>
              </a:defRPr>
            </a:lvl1pPr>
            <a:lvl2pPr marL="790575" indent="-333375" defTabSz="457200">
              <a:spcBef>
                <a:spcPts val="600"/>
              </a:spcBef>
              <a:buSzPct val="100000"/>
              <a:buFont typeface="Arial"/>
              <a:buChar char="–"/>
              <a:defRPr sz="2800">
                <a:latin typeface="Century Gothic"/>
                <a:ea typeface="Century Gothic"/>
                <a:cs typeface="Century Gothic"/>
                <a:sym typeface="Century Gothic"/>
              </a:defRPr>
            </a:lvl2pPr>
            <a:lvl3pPr marL="1394460" indent="-480060" defTabSz="457200">
              <a:spcBef>
                <a:spcPts val="600"/>
              </a:spcBef>
              <a:buSzPct val="100000"/>
              <a:buFont typeface="Arial"/>
              <a:buAutoNum type="alphaUcPeriod"/>
              <a:defRPr sz="2800">
                <a:latin typeface="Century Gothic"/>
                <a:ea typeface="Century Gothic"/>
                <a:cs typeface="Century Gothic"/>
                <a:sym typeface="Century Gothic"/>
              </a:defRPr>
            </a:lvl3pPr>
            <a:lvl4pPr marL="1905000" indent="-533400" defTabSz="457200">
              <a:spcBef>
                <a:spcPts val="600"/>
              </a:spcBef>
              <a:buSzPct val="100000"/>
              <a:buFont typeface="Arial"/>
              <a:buAutoNum type="arabicPeriod"/>
              <a:defRPr sz="2800">
                <a:latin typeface="Century Gothic"/>
                <a:ea typeface="Century Gothic"/>
                <a:cs typeface="Century Gothic"/>
                <a:sym typeface="Century Gothic"/>
              </a:defRPr>
            </a:lvl4pPr>
            <a:lvl5pPr marL="2362200" indent="-533400" defTabSz="457200">
              <a:spcBef>
                <a:spcPts val="600"/>
              </a:spcBef>
              <a:buSzPct val="100000"/>
              <a:buFont typeface="Arial"/>
              <a:buAutoNum type="alphaLcParenR"/>
              <a:defRPr sz="28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r>
              <a:rPr lang="es-ES" sz="2600" b="0" i="1" dirty="0" smtClean="0">
                <a:solidFill>
                  <a:srgbClr val="000000"/>
                </a:solidFill>
              </a:rPr>
              <a:t>Función de la base (según Wikipedia)</a:t>
            </a:r>
          </a:p>
          <a:p>
            <a:pPr lvl="1"/>
            <a:r>
              <a:rPr lang="es-ES" sz="2000" b="0" i="0" dirty="0" smtClean="0">
                <a:solidFill>
                  <a:srgbClr val="000000"/>
                </a:solidFill>
              </a:rPr>
              <a:t>La base es un cosmético del color de la piel que se aplica en el rostro para darle uniformidad. Iguala el color al del cutis para cubrir las imperfecciones</a:t>
            </a:r>
          </a:p>
          <a:p>
            <a:pPr lvl="2"/>
            <a:r>
              <a:rPr lang="es-ES" sz="1800" b="0" i="0" dirty="0" smtClean="0">
                <a:solidFill>
                  <a:srgbClr val="000000"/>
                </a:solidFill>
              </a:rPr>
              <a:t>Debería ser invisible una vez extendido</a:t>
            </a:r>
          </a:p>
          <a:p>
            <a:pPr lvl="2"/>
            <a:r>
              <a:rPr lang="es-ES" sz="1800" b="0" i="0" dirty="0" smtClean="0">
                <a:solidFill>
                  <a:srgbClr val="000000"/>
                </a:solidFill>
              </a:rPr>
              <a:t>Crea un lienzo para aplicar el resto del maquillaje</a:t>
            </a:r>
          </a:p>
        </p:txBody>
      </p:sp>
    </p:spTree>
    <p:extLst>
      <p:ext uri="{BB962C8B-B14F-4D97-AF65-F5344CB8AC3E}">
        <p14:creationId xmlns:p14="http://schemas.microsoft.com/office/powerpoint/2010/main" val="21005374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572" y="-248958"/>
            <a:ext cx="8254448" cy="61908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92" y="1083177"/>
            <a:ext cx="3166622" cy="3166622"/>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700" b="0" i="0" dirty="0" smtClean="0">
                <a:solidFill>
                  <a:srgbClr val="86754D"/>
                </a:solidFill>
              </a:rPr>
              <a:t>Base Mineral en Polvo Líquido de </a:t>
            </a:r>
            <a:r>
              <a:rPr lang="es-ES" sz="2700" b="0" i="0" dirty="0" smtClean="0">
                <a:solidFill>
                  <a:srgbClr val="86754D"/>
                </a:solidFill>
              </a:rPr>
              <a:t>Motives</a:t>
            </a:r>
            <a:r>
              <a:rPr lang="es-ES" sz="2700" b="0" i="0" baseline="30000" dirty="0" smtClean="0">
                <a:solidFill>
                  <a:srgbClr val="86754D"/>
                </a:solidFill>
              </a:rPr>
              <a:t>®</a:t>
            </a:r>
            <a:endParaRPr lang="es-ES" sz="2700" b="0" i="0" baseline="30000" dirty="0" smtClean="0">
              <a:solidFill>
                <a:srgbClr val="86754D"/>
              </a:solidFill>
            </a:endParaRPr>
          </a:p>
        </p:txBody>
      </p:sp>
    </p:spTree>
    <p:extLst>
      <p:ext uri="{BB962C8B-B14F-4D97-AF65-F5344CB8AC3E}">
        <p14:creationId xmlns:p14="http://schemas.microsoft.com/office/powerpoint/2010/main" val="23717123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800" b="0" i="0" dirty="0" smtClean="0">
                <a:solidFill>
                  <a:srgbClr val="86754D"/>
                </a:solidFill>
              </a:rPr>
              <a:t>Beneficios y características</a:t>
            </a:r>
          </a:p>
        </p:txBody>
      </p:sp>
      <p:sp>
        <p:nvSpPr>
          <p:cNvPr id="3" name="Text Placeholder 2"/>
          <p:cNvSpPr>
            <a:spLocks noGrp="1"/>
          </p:cNvSpPr>
          <p:nvPr>
            <p:ph type="body" idx="1"/>
          </p:nvPr>
        </p:nvSpPr>
        <p:spPr>
          <a:xfrm>
            <a:off x="457199" y="1200151"/>
            <a:ext cx="4269409" cy="3396788"/>
          </a:xfrm>
        </p:spPr>
        <p:txBody>
          <a:bodyPr>
            <a:normAutofit fontScale="40000" lnSpcReduction="20000"/>
          </a:bodyPr>
          <a:lstStyle/>
          <a:p>
            <a:r>
              <a:rPr lang="es-ES" sz="5000" b="0" i="0" dirty="0" smtClean="0">
                <a:solidFill>
                  <a:srgbClr val="000000"/>
                </a:solidFill>
              </a:rPr>
              <a:t>Beneficios</a:t>
            </a:r>
          </a:p>
          <a:p>
            <a:pPr lvl="1"/>
            <a:r>
              <a:rPr lang="es-ES" sz="3300" b="0" i="0" dirty="0" smtClean="0">
                <a:solidFill>
                  <a:srgbClr val="000000"/>
                </a:solidFill>
              </a:rPr>
              <a:t>Ha sido creada usando las últimas tecnologías con polímeros y silicona que protegen la piel mientras suavizan las arrugas y líneas de expresión</a:t>
            </a:r>
          </a:p>
          <a:p>
            <a:pPr lvl="1"/>
            <a:r>
              <a:rPr lang="es-ES" sz="3300" b="0" i="0" dirty="0" smtClean="0">
                <a:solidFill>
                  <a:srgbClr val="000000"/>
                </a:solidFill>
              </a:rPr>
              <a:t>Exclusivo complejo con múltiples minerales que ayudan a proteger la piel y complementan cualquier cutis</a:t>
            </a:r>
          </a:p>
          <a:p>
            <a:pPr lvl="1"/>
            <a:r>
              <a:rPr lang="es-ES" sz="3300" b="0" i="0" dirty="0" smtClean="0">
                <a:solidFill>
                  <a:srgbClr val="000000"/>
                </a:solidFill>
              </a:rPr>
              <a:t>Las vitaminas C y E protegen contra la oxidación y la vitamina A acondiciona la piel.</a:t>
            </a:r>
          </a:p>
          <a:p>
            <a:pPr lvl="1"/>
            <a:r>
              <a:rPr lang="es-ES" sz="3300" b="0" i="0" dirty="0" smtClean="0">
                <a:solidFill>
                  <a:srgbClr val="000000"/>
                </a:solidFill>
              </a:rPr>
              <a:t>Proceso en un solo paso con prebase facial y silicona Sin aceites, cera, tinte ni talco</a:t>
            </a:r>
          </a:p>
          <a:p>
            <a:pPr marL="0" indent="0">
              <a:buNone/>
            </a:pPr>
            <a:endParaRPr lang="en-US" dirty="0"/>
          </a:p>
        </p:txBody>
      </p:sp>
      <p:sp>
        <p:nvSpPr>
          <p:cNvPr id="5" name="Text Placeholder 2"/>
          <p:cNvSpPr txBox="1">
            <a:spLocks/>
          </p:cNvSpPr>
          <p:nvPr/>
        </p:nvSpPr>
        <p:spPr>
          <a:xfrm>
            <a:off x="4803913" y="1189106"/>
            <a:ext cx="4075044" cy="3610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2000" b="0" i="0" dirty="0" smtClean="0">
                <a:solidFill>
                  <a:srgbClr val="000000"/>
                </a:solidFill>
              </a:rPr>
              <a:t>Características</a:t>
            </a:r>
          </a:p>
          <a:p>
            <a:pPr lvl="1"/>
            <a:r>
              <a:rPr lang="es-ES" sz="1400" b="0" i="0" dirty="0" smtClean="0">
                <a:solidFill>
                  <a:srgbClr val="000000"/>
                </a:solidFill>
              </a:rPr>
              <a:t>Una base de maquillaje dos en uno que ofrece una cobertura a capas de gran calidad propia de una base y prebase en crema con el acabado natural y transparente de una base en polvos. Este producto oculta la decoloración y cubre la piel con una capa fina que dispersa la luz para minimizar los poros y las imperfecciones, permitiéndote que presumas de una piel limpia, suave y satinada bajo la luz.</a:t>
            </a:r>
          </a:p>
          <a:p>
            <a:pPr lvl="1"/>
            <a:endParaRPr lang="en-US" sz="1800" dirty="0" smtClean="0"/>
          </a:p>
          <a:p>
            <a:endParaRPr lang="en-US" dirty="0"/>
          </a:p>
        </p:txBody>
      </p:sp>
    </p:spTree>
    <p:extLst>
      <p:ext uri="{BB962C8B-B14F-4D97-AF65-F5344CB8AC3E}">
        <p14:creationId xmlns:p14="http://schemas.microsoft.com/office/powerpoint/2010/main" val="35017424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42750</TotalTime>
  <Words>1796</Words>
  <Application>Microsoft Macintosh PowerPoint</Application>
  <PresentationFormat>On-screen Show (16:9)</PresentationFormat>
  <Paragraphs>148</Paragraphs>
  <Slides>39</Slides>
  <Notes>0</Notes>
  <HiddenSlides>39</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vt:lpstr>
      <vt:lpstr>Taller “Rostro Impecable”</vt:lpstr>
      <vt:lpstr>Prebase</vt:lpstr>
      <vt:lpstr>Paso 1: Alisar la superficie</vt:lpstr>
      <vt:lpstr>PowerPoint Presentation</vt:lpstr>
      <vt:lpstr>Beneficios y características</vt:lpstr>
      <vt:lpstr>Preguntas frecuentes</vt:lpstr>
      <vt:lpstr>Paso 2: Base </vt:lpstr>
      <vt:lpstr>PowerPoint Presentation</vt:lpstr>
      <vt:lpstr>Beneficios y características</vt:lpstr>
      <vt:lpstr>Artículo relacionado</vt:lpstr>
      <vt:lpstr>Contour (delinear las facciones del rostro)</vt:lpstr>
      <vt:lpstr>Paso 3: Delinea las facciones del rostro</vt:lpstr>
      <vt:lpstr>PowerPoint Presentation</vt:lpstr>
      <vt:lpstr>Beneficios y características</vt:lpstr>
      <vt:lpstr>Preguntas frecuentes</vt:lpstr>
      <vt:lpstr>PowerPoint Presentation</vt:lpstr>
      <vt:lpstr>PowerPoint Presentation</vt:lpstr>
      <vt:lpstr>PowerPoint Presentation</vt:lpstr>
      <vt:lpstr>Polvo</vt:lpstr>
      <vt:lpstr>Paso 4: Polvo fijadores o de acabado</vt:lpstr>
      <vt:lpstr>Colorete</vt:lpstr>
      <vt:lpstr>Paso 5: Colorete</vt:lpstr>
      <vt:lpstr>PowerPoint Presentation</vt:lpstr>
      <vt:lpstr>Beneficios y características</vt:lpstr>
      <vt:lpstr>PowerPoint Presentation</vt:lpstr>
      <vt:lpstr>Beneficios y características</vt:lpstr>
      <vt:lpstr>Preguntas frecuentes</vt:lpstr>
      <vt:lpstr>Artículo relacionado</vt:lpstr>
      <vt:lpstr>Spray Fijador de Maquillaje</vt:lpstr>
      <vt:lpstr>Paso 6: Atomizar con el Spray Fijador</vt:lpstr>
      <vt:lpstr>PowerPoint Presentation</vt:lpstr>
      <vt:lpstr>Beneficios y características</vt:lpstr>
      <vt:lpstr>Preguntas frecuentes</vt:lpstr>
      <vt:lpstr>PowerPoint Presentation</vt:lpstr>
      <vt:lpstr>Beneficios y características</vt:lpstr>
      <vt:lpstr>Artículo relacionado</vt:lpstr>
      <vt:lpstr>Comercialización en las redes sociales</vt:lpstr>
      <vt:lpstr>Comercialización en las redes sociales</vt:lpstr>
      <vt:lpstr>Comercialización en las redes sociales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Martin</dc:creator>
  <cp:lastModifiedBy>Elizabeth Smith</cp:lastModifiedBy>
  <cp:revision>236</cp:revision>
  <dcterms:modified xsi:type="dcterms:W3CDTF">2017-06-13T13:55:33Z</dcterms:modified>
</cp:coreProperties>
</file>